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3"/>
  </p:sldMasterIdLst>
  <p:notesMasterIdLst>
    <p:notesMasterId r:id="rId12"/>
  </p:notesMasterIdLst>
  <p:handoutMasterIdLst>
    <p:handoutMasterId r:id="rId13"/>
  </p:handoutMasterIdLst>
  <p:sldIdLst>
    <p:sldId id="305" r:id="rId4"/>
    <p:sldId id="317" r:id="rId5"/>
    <p:sldId id="304" r:id="rId6"/>
    <p:sldId id="306" r:id="rId7"/>
    <p:sldId id="313" r:id="rId8"/>
    <p:sldId id="314" r:id="rId9"/>
    <p:sldId id="316" r:id="rId10"/>
    <p:sldId id="315" r:id="rId11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>
          <p15:clr>
            <a:srgbClr val="A4A3A4"/>
          </p15:clr>
        </p15:guide>
        <p15:guide id="2" pos="5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45"/>
    <a:srgbClr val="FF6600"/>
    <a:srgbClr val="FF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1026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7A50DE4E-3D1F-47C5-88F8-AEA0DE415A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2946FB04-9DB5-4417-AB4E-DB1484B7413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FF4DF5C1-0AAB-42AB-9F77-C05AB1BC157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F131AC73-34A1-4C73-BA12-BFCB4721E45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fld id="{4BCA2DE9-3512-4566-A22C-7F06077051AB}" type="slidenum">
              <a:rPr lang="de-CH" altLang="de-DE"/>
              <a:pPr/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1F58AD7-6038-417B-AB38-917B2CABDD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FAA9097-19A0-4AD2-B26C-39096F05AB6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AC9F04DF-0219-4FE4-AF08-B1536EB6FD1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541A82F1-A4F6-4B14-B8C3-08A784DB7DC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noProof="0"/>
              <a:t>Klicken Sie, um die Formate des Vorlagentextes zu bearbeiten</a:t>
            </a:r>
          </a:p>
          <a:p>
            <a:pPr lvl="1"/>
            <a:r>
              <a:rPr lang="de-CH" altLang="de-DE" noProof="0"/>
              <a:t>Zweite Ebene</a:t>
            </a:r>
          </a:p>
          <a:p>
            <a:pPr lvl="2"/>
            <a:r>
              <a:rPr lang="de-CH" altLang="de-DE" noProof="0"/>
              <a:t>Dritte Ebene</a:t>
            </a:r>
          </a:p>
          <a:p>
            <a:pPr lvl="3"/>
            <a:r>
              <a:rPr lang="de-CH" altLang="de-DE" noProof="0"/>
              <a:t>Vierte Ebene</a:t>
            </a:r>
          </a:p>
          <a:p>
            <a:pPr lvl="4"/>
            <a:r>
              <a:rPr lang="de-CH" altLang="de-DE" noProof="0"/>
              <a:t>Fünfte Ebene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970D2D44-B66F-46A0-A6DD-DEC68992D75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E084B132-BE24-40D1-812C-A72FCDF847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084FEBA-8012-40D9-B8DA-1DCEA29AE96F}" type="slidenum">
              <a:rPr lang="de-CH" altLang="de-DE"/>
              <a:pPr/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1">
            <a:extLst>
              <a:ext uri="{FF2B5EF4-FFF2-40B4-BE49-F238E27FC236}">
                <a16:creationId xmlns:a16="http://schemas.microsoft.com/office/drawing/2014/main" id="{9F9158EA-83F0-4440-A5F4-E5462BCAD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9144000" cy="323851"/>
          </a:xfrm>
          <a:prstGeom prst="rect">
            <a:avLst/>
          </a:prstGeom>
          <a:solidFill>
            <a:srgbClr val="009A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DE" b="0">
              <a:solidFill>
                <a:srgbClr val="000000"/>
              </a:solidFill>
              <a:ea typeface="+mn-ea"/>
            </a:endParaRP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421FBC60-38FA-43A2-A89F-A71C48B172D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243888" y="1150938"/>
            <a:ext cx="9017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fld id="{3ED1510F-41FE-4CA8-A8DC-C9FC9208E980}" type="slidenum">
              <a:rPr lang="de-CH" altLang="de-DE" b="0">
                <a:solidFill>
                  <a:srgbClr val="009C45"/>
                </a:solidFill>
                <a:latin typeface="Arial" pitchFamily="34" charset="0"/>
              </a:rPr>
              <a:pPr algn="ctr"/>
              <a:t>‹Nr.›</a:t>
            </a:fld>
            <a:endParaRPr lang="de-DE" altLang="de-DE" b="0">
              <a:solidFill>
                <a:srgbClr val="009C45"/>
              </a:solidFill>
              <a:latin typeface="Arial" pitchFamily="34" charset="0"/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E89E8117-DBE8-4A14-B700-301A0872E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6021388"/>
            <a:ext cx="14224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625ABCFE-6E5C-486E-A8DA-171E1383E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6021388"/>
            <a:ext cx="14224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1">
            <a:extLst>
              <a:ext uri="{FF2B5EF4-FFF2-40B4-BE49-F238E27FC236}">
                <a16:creationId xmlns:a16="http://schemas.microsoft.com/office/drawing/2014/main" id="{9F9158EA-83F0-4440-A5F4-E5462BCAD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9144000" cy="323851"/>
          </a:xfrm>
          <a:prstGeom prst="rect">
            <a:avLst/>
          </a:prstGeom>
          <a:solidFill>
            <a:srgbClr val="009A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DE" b="0">
              <a:solidFill>
                <a:srgbClr val="000000"/>
              </a:solidFill>
              <a:ea typeface="+mn-ea"/>
            </a:endParaRP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421FBC60-38FA-43A2-A89F-A71C48B172D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243888" y="1150938"/>
            <a:ext cx="9017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fld id="{8946E740-7C83-49B0-B833-0CB75843F577}" type="slidenum">
              <a:rPr lang="de-CH" altLang="de-DE" b="0">
                <a:solidFill>
                  <a:srgbClr val="009C45"/>
                </a:solidFill>
                <a:latin typeface="Arial" pitchFamily="34" charset="0"/>
              </a:rPr>
              <a:pPr algn="ctr"/>
              <a:t>‹Nr.›</a:t>
            </a:fld>
            <a:endParaRPr lang="de-DE" altLang="de-DE" b="0">
              <a:solidFill>
                <a:srgbClr val="009C45"/>
              </a:solidFill>
              <a:latin typeface="Arial" pitchFamily="34" charset="0"/>
            </a:endParaRP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E89E8117-DBE8-4A14-B700-301A0872E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6021388"/>
            <a:ext cx="14224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4">
            <a:extLst>
              <a:ext uri="{FF2B5EF4-FFF2-40B4-BE49-F238E27FC236}">
                <a16:creationId xmlns:a16="http://schemas.microsoft.com/office/drawing/2014/main" id="{60546974-3E41-4354-8C8A-9592BFC6AF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b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D75F505-E294-4267-A7B8-C87F2835CBC1}" type="datetimeFigureOut">
              <a:rPr lang="de-CH" altLang="de-DE"/>
              <a:pPr>
                <a:defRPr/>
              </a:pPr>
              <a:t>21.01.2022</a:t>
            </a:fld>
            <a:endParaRPr lang="de-CH" altLang="de-DE"/>
          </a:p>
        </p:txBody>
      </p:sp>
      <p:sp>
        <p:nvSpPr>
          <p:cNvPr id="9" name="Fußzeilenplatzhalter 5">
            <a:extLst>
              <a:ext uri="{FF2B5EF4-FFF2-40B4-BE49-F238E27FC236}">
                <a16:creationId xmlns:a16="http://schemas.microsoft.com/office/drawing/2014/main" id="{27E3E5C0-101F-4C9E-8FDF-81348181F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0" hangingPunct="0">
              <a:defRPr b="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" name="Foliennummernplatzhalter 6">
            <a:extLst>
              <a:ext uri="{FF2B5EF4-FFF2-40B4-BE49-F238E27FC236}">
                <a16:creationId xmlns:a16="http://schemas.microsoft.com/office/drawing/2014/main" id="{BB8E0593-38A2-4406-9283-EAE674E3B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fld id="{BCD856F2-8BF1-45E3-A5D0-3231005889DB}" type="slidenum">
              <a:rPr lang="de-CH" altLang="de-DE"/>
              <a:pPr/>
              <a:t>‹Nr.›</a:t>
            </a:fld>
            <a:endParaRPr lang="de-CH" alt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1">
            <a:extLst>
              <a:ext uri="{FF2B5EF4-FFF2-40B4-BE49-F238E27FC236}">
                <a16:creationId xmlns:a16="http://schemas.microsoft.com/office/drawing/2014/main" id="{9F9158EA-83F0-4440-A5F4-E5462BCAD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9144000" cy="323851"/>
          </a:xfrm>
          <a:prstGeom prst="rect">
            <a:avLst/>
          </a:prstGeom>
          <a:solidFill>
            <a:srgbClr val="009A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DE" b="0">
              <a:solidFill>
                <a:srgbClr val="000000"/>
              </a:solidFill>
              <a:ea typeface="+mn-ea"/>
            </a:endParaRP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421FBC60-38FA-43A2-A89F-A71C48B172D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243888" y="1150938"/>
            <a:ext cx="9017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fld id="{E132952E-639C-438E-B7A7-8FB0CDDFE921}" type="slidenum">
              <a:rPr lang="de-CH" altLang="de-DE" b="0">
                <a:solidFill>
                  <a:srgbClr val="009C45"/>
                </a:solidFill>
                <a:latin typeface="Arial" pitchFamily="34" charset="0"/>
              </a:rPr>
              <a:pPr algn="ctr"/>
              <a:t>‹Nr.›</a:t>
            </a:fld>
            <a:endParaRPr lang="de-DE" altLang="de-DE" b="0">
              <a:solidFill>
                <a:srgbClr val="009C45"/>
              </a:solidFill>
              <a:latin typeface="Arial" pitchFamily="34" charset="0"/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E89E8117-DBE8-4A14-B700-301A0872E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6021388"/>
            <a:ext cx="14224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B36AE784-9588-442D-BE25-E36311570C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b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DE200D8-4EFF-45CA-BC0A-B89D7D9A52FC}" type="datetimeFigureOut">
              <a:rPr lang="de-CH" altLang="de-DE"/>
              <a:pPr>
                <a:defRPr/>
              </a:pPr>
              <a:t>21.01.2022</a:t>
            </a:fld>
            <a:endParaRPr lang="de-CH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B0081C-6E13-4DC8-8907-ED9CB8A29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0" hangingPunct="0">
              <a:defRPr b="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928984E4-DBDB-4582-819D-6B9755C7C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fld id="{3CA90419-C590-467A-988E-103A9DAF8727}" type="slidenum">
              <a:rPr lang="de-CH" altLang="de-DE"/>
              <a:pPr/>
              <a:t>‹Nr.›</a:t>
            </a:fld>
            <a:endParaRPr lang="de-CH" alt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1">
            <a:extLst>
              <a:ext uri="{FF2B5EF4-FFF2-40B4-BE49-F238E27FC236}">
                <a16:creationId xmlns:a16="http://schemas.microsoft.com/office/drawing/2014/main" id="{9F9158EA-83F0-4440-A5F4-E5462BCAD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9144000" cy="323851"/>
          </a:xfrm>
          <a:prstGeom prst="rect">
            <a:avLst/>
          </a:prstGeom>
          <a:solidFill>
            <a:srgbClr val="009A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DE" b="0">
              <a:solidFill>
                <a:srgbClr val="000000"/>
              </a:solidFill>
              <a:ea typeface="+mn-ea"/>
            </a:endParaRPr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421FBC60-38FA-43A2-A89F-A71C48B172D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243888" y="1150938"/>
            <a:ext cx="9017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fld id="{D7A9F64F-AE56-4CFC-AF8D-F15A51D02295}" type="slidenum">
              <a:rPr lang="de-CH" altLang="de-DE" b="0">
                <a:solidFill>
                  <a:srgbClr val="009C45"/>
                </a:solidFill>
                <a:latin typeface="Arial" pitchFamily="34" charset="0"/>
              </a:rPr>
              <a:pPr algn="ctr"/>
              <a:t>‹Nr.›</a:t>
            </a:fld>
            <a:endParaRPr lang="de-DE" altLang="de-DE" b="0">
              <a:solidFill>
                <a:srgbClr val="009C45"/>
              </a:solidFill>
              <a:latin typeface="Arial" pitchFamily="34" charset="0"/>
            </a:endParaRP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E89E8117-DBE8-4A14-B700-301A0872E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6021388"/>
            <a:ext cx="14224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0" name="Datumsplatzhalter 6">
            <a:extLst>
              <a:ext uri="{FF2B5EF4-FFF2-40B4-BE49-F238E27FC236}">
                <a16:creationId xmlns:a16="http://schemas.microsoft.com/office/drawing/2014/main" id="{C85F493D-F54F-4A02-89C1-CA6EBF9BE0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b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9B670E1-DE82-4CB1-9C9E-EDD2CAF62FB2}" type="datetimeFigureOut">
              <a:rPr lang="de-CH" altLang="de-DE"/>
              <a:pPr>
                <a:defRPr/>
              </a:pPr>
              <a:t>21.01.2022</a:t>
            </a:fld>
            <a:endParaRPr lang="de-CH" altLang="de-DE"/>
          </a:p>
        </p:txBody>
      </p:sp>
      <p:sp>
        <p:nvSpPr>
          <p:cNvPr id="11" name="Fußzeilenplatzhalter 7">
            <a:extLst>
              <a:ext uri="{FF2B5EF4-FFF2-40B4-BE49-F238E27FC236}">
                <a16:creationId xmlns:a16="http://schemas.microsoft.com/office/drawing/2014/main" id="{314367DB-CA8F-4D27-8A07-10C407B23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0" hangingPunct="0">
              <a:defRPr b="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2" name="Foliennummernplatzhalter 8">
            <a:extLst>
              <a:ext uri="{FF2B5EF4-FFF2-40B4-BE49-F238E27FC236}">
                <a16:creationId xmlns:a16="http://schemas.microsoft.com/office/drawing/2014/main" id="{90502DB8-D575-462E-8085-37866031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fld id="{A51051BD-C547-4347-A566-27C695D271B9}" type="slidenum">
              <a:rPr lang="de-CH" altLang="de-DE"/>
              <a:pPr/>
              <a:t>‹Nr.›</a:t>
            </a:fld>
            <a:endParaRPr lang="de-CH" alt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1">
            <a:extLst>
              <a:ext uri="{FF2B5EF4-FFF2-40B4-BE49-F238E27FC236}">
                <a16:creationId xmlns:a16="http://schemas.microsoft.com/office/drawing/2014/main" id="{9F9158EA-83F0-4440-A5F4-E5462BCAD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9144000" cy="323851"/>
          </a:xfrm>
          <a:prstGeom prst="rect">
            <a:avLst/>
          </a:prstGeom>
          <a:solidFill>
            <a:srgbClr val="009A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DE" b="0">
              <a:solidFill>
                <a:srgbClr val="000000"/>
              </a:solidFill>
              <a:ea typeface="+mn-ea"/>
            </a:endParaRPr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421FBC60-38FA-43A2-A89F-A71C48B172D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243888" y="1150938"/>
            <a:ext cx="9017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fld id="{521DF393-BBF3-406E-9F3C-705DF5034201}" type="slidenum">
              <a:rPr lang="de-CH" altLang="de-DE" b="0">
                <a:solidFill>
                  <a:srgbClr val="009C45"/>
                </a:solidFill>
                <a:latin typeface="Arial" pitchFamily="34" charset="0"/>
              </a:rPr>
              <a:pPr algn="ctr"/>
              <a:t>‹Nr.›</a:t>
            </a:fld>
            <a:endParaRPr lang="de-DE" altLang="de-DE" b="0">
              <a:solidFill>
                <a:srgbClr val="009C45"/>
              </a:solidFill>
              <a:latin typeface="Arial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9E8117-DBE8-4A14-B700-301A0872E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6021388"/>
            <a:ext cx="14224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6" name="Datumsplatzhalter 2">
            <a:extLst>
              <a:ext uri="{FF2B5EF4-FFF2-40B4-BE49-F238E27FC236}">
                <a16:creationId xmlns:a16="http://schemas.microsoft.com/office/drawing/2014/main" id="{1C69E6DA-4504-4F01-A60D-F9E33E7D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b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5D710B7-9A8E-4675-8399-3CE0F2B8A549}" type="datetimeFigureOut">
              <a:rPr lang="de-CH" altLang="de-DE"/>
              <a:pPr>
                <a:defRPr/>
              </a:pPr>
              <a:t>21.01.2022</a:t>
            </a:fld>
            <a:endParaRPr lang="de-CH" altLang="de-DE"/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7C5ECCB8-28C6-420D-9A1A-B267E0524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0" hangingPunct="0">
              <a:defRPr b="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Foliennummernplatzhalter 4">
            <a:extLst>
              <a:ext uri="{FF2B5EF4-FFF2-40B4-BE49-F238E27FC236}">
                <a16:creationId xmlns:a16="http://schemas.microsoft.com/office/drawing/2014/main" id="{BE922273-FD07-42B5-ADBB-159B8D0AE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fld id="{43B78BC6-4A61-461F-AB13-94EBBF7AD9BD}" type="slidenum">
              <a:rPr lang="de-CH" altLang="de-DE"/>
              <a:pPr/>
              <a:t>‹Nr.›</a:t>
            </a:fld>
            <a:endParaRPr lang="de-CH" alt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>
            <a:extLst>
              <a:ext uri="{FF2B5EF4-FFF2-40B4-BE49-F238E27FC236}">
                <a16:creationId xmlns:a16="http://schemas.microsoft.com/office/drawing/2014/main" id="{9F9158EA-83F0-4440-A5F4-E5462BCAD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9144000" cy="323851"/>
          </a:xfrm>
          <a:prstGeom prst="rect">
            <a:avLst/>
          </a:prstGeom>
          <a:solidFill>
            <a:srgbClr val="009A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DE" b="0">
              <a:solidFill>
                <a:srgbClr val="000000"/>
              </a:solidFill>
              <a:ea typeface="+mn-ea"/>
            </a:endParaRPr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421FBC60-38FA-43A2-A89F-A71C48B172D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243888" y="1150938"/>
            <a:ext cx="9017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fld id="{D395C0BF-3224-442B-BC9C-25B174B04CD5}" type="slidenum">
              <a:rPr lang="de-CH" altLang="de-DE" b="0">
                <a:solidFill>
                  <a:srgbClr val="009C45"/>
                </a:solidFill>
                <a:latin typeface="Arial" pitchFamily="34" charset="0"/>
              </a:rPr>
              <a:pPr algn="ctr"/>
              <a:t>‹Nr.›</a:t>
            </a:fld>
            <a:endParaRPr lang="de-DE" altLang="de-DE" b="0">
              <a:solidFill>
                <a:srgbClr val="009C45"/>
              </a:solidFill>
              <a:latin typeface="Arial" pitchFamily="34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89E8117-DBE8-4A14-B700-301A0872E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6021388"/>
            <a:ext cx="14224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Datumsplatzhalter 1">
            <a:extLst>
              <a:ext uri="{FF2B5EF4-FFF2-40B4-BE49-F238E27FC236}">
                <a16:creationId xmlns:a16="http://schemas.microsoft.com/office/drawing/2014/main" id="{F492D26E-6F55-4665-A236-119F936A50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b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FC7A228-58E6-42AD-ABD1-CE13D1DBAC72}" type="datetimeFigureOut">
              <a:rPr lang="de-CH" altLang="de-DE"/>
              <a:pPr>
                <a:defRPr/>
              </a:pPr>
              <a:t>21.01.2022</a:t>
            </a:fld>
            <a:endParaRPr lang="de-CH" altLang="de-DE"/>
          </a:p>
        </p:txBody>
      </p:sp>
      <p:sp>
        <p:nvSpPr>
          <p:cNvPr id="6" name="Fußzeilenplatzhalter 2">
            <a:extLst>
              <a:ext uri="{FF2B5EF4-FFF2-40B4-BE49-F238E27FC236}">
                <a16:creationId xmlns:a16="http://schemas.microsoft.com/office/drawing/2014/main" id="{6FBF8AFE-8833-401F-9F4E-9CB102D4F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0" hangingPunct="0">
              <a:defRPr b="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C213B818-7D85-4D2B-BA1C-13CB19C56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fld id="{EC5E2E11-1621-4B56-A05C-E37C5195C31B}" type="slidenum">
              <a:rPr lang="de-CH" altLang="de-DE"/>
              <a:pPr/>
              <a:t>‹Nr.›</a:t>
            </a:fld>
            <a:endParaRPr lang="de-CH" alt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1">
            <a:extLst>
              <a:ext uri="{FF2B5EF4-FFF2-40B4-BE49-F238E27FC236}">
                <a16:creationId xmlns:a16="http://schemas.microsoft.com/office/drawing/2014/main" id="{9F9158EA-83F0-4440-A5F4-E5462BCAD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9144000" cy="323851"/>
          </a:xfrm>
          <a:prstGeom prst="rect">
            <a:avLst/>
          </a:prstGeom>
          <a:solidFill>
            <a:srgbClr val="009A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DE" b="0">
              <a:solidFill>
                <a:srgbClr val="000000"/>
              </a:solidFill>
              <a:ea typeface="+mn-ea"/>
            </a:endParaRP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421FBC60-38FA-43A2-A89F-A71C48B172D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243888" y="1150938"/>
            <a:ext cx="9017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fld id="{3AE38B2C-1390-476B-8D76-07D15D7F4023}" type="slidenum">
              <a:rPr lang="de-CH" altLang="de-DE" b="0">
                <a:solidFill>
                  <a:srgbClr val="009C45"/>
                </a:solidFill>
                <a:latin typeface="Arial" pitchFamily="34" charset="0"/>
              </a:rPr>
              <a:pPr algn="ctr"/>
              <a:t>‹Nr.›</a:t>
            </a:fld>
            <a:endParaRPr lang="de-DE" altLang="de-DE" b="0">
              <a:solidFill>
                <a:srgbClr val="009C45"/>
              </a:solidFill>
              <a:latin typeface="Arial" pitchFamily="34" charset="0"/>
            </a:endParaRP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E89E8117-DBE8-4A14-B700-301A0872E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6021388"/>
            <a:ext cx="14224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umsplatzhalter 4">
            <a:extLst>
              <a:ext uri="{FF2B5EF4-FFF2-40B4-BE49-F238E27FC236}">
                <a16:creationId xmlns:a16="http://schemas.microsoft.com/office/drawing/2014/main" id="{28165D81-4F7F-443C-88AE-78BDACB573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b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8F19459-A93D-4720-9CB5-5200D10ED20C}" type="datetimeFigureOut">
              <a:rPr lang="de-CH" altLang="de-DE"/>
              <a:pPr>
                <a:defRPr/>
              </a:pPr>
              <a:t>21.01.2022</a:t>
            </a:fld>
            <a:endParaRPr lang="de-CH" altLang="de-DE"/>
          </a:p>
        </p:txBody>
      </p:sp>
      <p:sp>
        <p:nvSpPr>
          <p:cNvPr id="9" name="Fußzeilenplatzhalter 5">
            <a:extLst>
              <a:ext uri="{FF2B5EF4-FFF2-40B4-BE49-F238E27FC236}">
                <a16:creationId xmlns:a16="http://schemas.microsoft.com/office/drawing/2014/main" id="{1032C0D7-3383-4792-94BF-0084B843F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0" hangingPunct="0">
              <a:defRPr b="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" name="Foliennummernplatzhalter 6">
            <a:extLst>
              <a:ext uri="{FF2B5EF4-FFF2-40B4-BE49-F238E27FC236}">
                <a16:creationId xmlns:a16="http://schemas.microsoft.com/office/drawing/2014/main" id="{512BAD02-E087-45FF-9D3D-A83160F3D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fld id="{B5CC7735-B7FB-4C2D-B441-38605D8B3EE8}" type="slidenum">
              <a:rPr lang="de-CH" altLang="de-DE"/>
              <a:pPr/>
              <a:t>‹Nr.›</a:t>
            </a:fld>
            <a:endParaRPr lang="de-CH" alt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1">
            <a:extLst>
              <a:ext uri="{FF2B5EF4-FFF2-40B4-BE49-F238E27FC236}">
                <a16:creationId xmlns:a16="http://schemas.microsoft.com/office/drawing/2014/main" id="{9F9158EA-83F0-4440-A5F4-E5462BCAD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9144000" cy="323851"/>
          </a:xfrm>
          <a:prstGeom prst="rect">
            <a:avLst/>
          </a:prstGeom>
          <a:solidFill>
            <a:srgbClr val="009A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DE" b="0">
              <a:solidFill>
                <a:srgbClr val="000000"/>
              </a:solidFill>
              <a:ea typeface="+mn-ea"/>
            </a:endParaRP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421FBC60-38FA-43A2-A89F-A71C48B172D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243888" y="1150938"/>
            <a:ext cx="9017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fld id="{C113B5A2-5CFD-44FB-97C5-3B0A5561BF59}" type="slidenum">
              <a:rPr lang="de-CH" altLang="de-DE" b="0">
                <a:solidFill>
                  <a:srgbClr val="009C45"/>
                </a:solidFill>
                <a:latin typeface="Arial" pitchFamily="34" charset="0"/>
              </a:rPr>
              <a:pPr algn="ctr"/>
              <a:t>‹Nr.›</a:t>
            </a:fld>
            <a:endParaRPr lang="de-DE" altLang="de-DE" b="0">
              <a:solidFill>
                <a:srgbClr val="009C45"/>
              </a:solidFill>
              <a:latin typeface="Arial" pitchFamily="34" charset="0"/>
            </a:endParaRP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E89E8117-DBE8-4A14-B700-301A0872E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6021388"/>
            <a:ext cx="14224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umsplatzhalter 4">
            <a:extLst>
              <a:ext uri="{FF2B5EF4-FFF2-40B4-BE49-F238E27FC236}">
                <a16:creationId xmlns:a16="http://schemas.microsoft.com/office/drawing/2014/main" id="{F3C2E297-1432-486A-8D0E-C573DDDF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b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193D410-487C-4B5F-A3F3-025BDC5A6AFC}" type="datetimeFigureOut">
              <a:rPr lang="de-CH" altLang="de-DE"/>
              <a:pPr>
                <a:defRPr/>
              </a:pPr>
              <a:t>21.01.2022</a:t>
            </a:fld>
            <a:endParaRPr lang="de-CH" altLang="de-DE"/>
          </a:p>
        </p:txBody>
      </p:sp>
      <p:sp>
        <p:nvSpPr>
          <p:cNvPr id="9" name="Fußzeilenplatzhalter 5">
            <a:extLst>
              <a:ext uri="{FF2B5EF4-FFF2-40B4-BE49-F238E27FC236}">
                <a16:creationId xmlns:a16="http://schemas.microsoft.com/office/drawing/2014/main" id="{739854FA-4820-4C36-A180-9039646B3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eaLnBrk="0" hangingPunct="0">
              <a:defRPr b="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" name="Foliennummernplatzhalter 6">
            <a:extLst>
              <a:ext uri="{FF2B5EF4-FFF2-40B4-BE49-F238E27FC236}">
                <a16:creationId xmlns:a16="http://schemas.microsoft.com/office/drawing/2014/main" id="{130C395E-4B69-4463-B0BF-B4B5B4D7E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fld id="{2FD4A933-E592-4C41-8DAF-E40348F50907}" type="slidenum">
              <a:rPr lang="de-CH" altLang="de-DE"/>
              <a:pPr/>
              <a:t>‹Nr.›</a:t>
            </a:fld>
            <a:endParaRPr lang="de-CH" alt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B68BB04-2269-4E08-8678-68BD2404DE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0375"/>
            <a:ext cx="563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Mastertitelformat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C39C49C-260E-4C94-8D41-49FD917C1F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989138"/>
            <a:ext cx="7631112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Mastertextformat bearbeiten</a:t>
            </a:r>
          </a:p>
          <a:p>
            <a:pPr lvl="1"/>
            <a:r>
              <a:rPr lang="de-CH" altLang="de-DE"/>
              <a:t>Zweite Ebene</a:t>
            </a:r>
          </a:p>
          <a:p>
            <a:pPr lvl="2"/>
            <a:r>
              <a:rPr lang="de-CH" altLang="de-DE"/>
              <a:t>Dritte Ebene</a:t>
            </a:r>
          </a:p>
          <a:p>
            <a:pPr lvl="3"/>
            <a:r>
              <a:rPr lang="de-CH" altLang="de-DE"/>
              <a:t>Vierte Ebene</a:t>
            </a:r>
          </a:p>
          <a:p>
            <a:pPr lvl="4"/>
            <a:r>
              <a:rPr lang="de-CH" altLang="de-DE"/>
              <a:t>Fünfte Ebene</a:t>
            </a:r>
          </a:p>
        </p:txBody>
      </p:sp>
      <p:sp>
        <p:nvSpPr>
          <p:cNvPr id="1032" name="Text Box 21">
            <a:extLst>
              <a:ext uri="{FF2B5EF4-FFF2-40B4-BE49-F238E27FC236}">
                <a16:creationId xmlns:a16="http://schemas.microsoft.com/office/drawing/2014/main" id="{9F9158EA-83F0-4440-A5F4-E5462BCAD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88"/>
            <a:ext cx="9144000" cy="323851"/>
          </a:xfrm>
          <a:prstGeom prst="rect">
            <a:avLst/>
          </a:prstGeom>
          <a:solidFill>
            <a:srgbClr val="009A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DE" b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029" name="Rectangle 20">
            <a:extLst>
              <a:ext uri="{FF2B5EF4-FFF2-40B4-BE49-F238E27FC236}">
                <a16:creationId xmlns:a16="http://schemas.microsoft.com/office/drawing/2014/main" id="{421FBC60-38FA-43A2-A89F-A71C48B172D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243888" y="1150938"/>
            <a:ext cx="9017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fld id="{1CAE262A-43F3-429A-ACBF-624797EE1A39}" type="slidenum">
              <a:rPr lang="de-CH" altLang="de-DE" b="0">
                <a:solidFill>
                  <a:srgbClr val="009C45"/>
                </a:solidFill>
                <a:latin typeface="Arial" pitchFamily="34" charset="0"/>
              </a:rPr>
              <a:pPr algn="ctr"/>
              <a:t>‹Nr.›</a:t>
            </a:fld>
            <a:endParaRPr lang="de-DE" altLang="de-DE" b="0">
              <a:solidFill>
                <a:srgbClr val="009C45"/>
              </a:solidFill>
              <a:latin typeface="Arial" pitchFamily="34" charset="0"/>
            </a:endParaRPr>
          </a:p>
        </p:txBody>
      </p:sp>
      <p:pic>
        <p:nvPicPr>
          <p:cNvPr id="1030" name="Picture 4">
            <a:extLst>
              <a:ext uri="{FF2B5EF4-FFF2-40B4-BE49-F238E27FC236}">
                <a16:creationId xmlns:a16="http://schemas.microsoft.com/office/drawing/2014/main" id="{E89E8117-DBE8-4A14-B700-301A0872E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67625" y="6021388"/>
            <a:ext cx="14224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6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9C45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9C45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9C45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9C45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9C45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9C45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9C45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9C45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9C4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ungenliga.ch/fileadmin/user_upload/LLS/02_HauptNavigation/01_LungeSchuetzen/Tabak_und_Nikotin/190604_E-Zigarette_A4_d.pdf" TargetMode="External"/><Relationship Id="rId2" Type="http://schemas.openxmlformats.org/officeDocument/2006/relationships/hyperlink" Target="https://shop.addictionsuisse.ch/de/tabak-nikotin/139-320-factsheet-dossier-nikotinprodukt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962844CF-B0C7-4DA3-A3A2-AE3C40D8AD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825" y="1393825"/>
            <a:ext cx="7772400" cy="1098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de-CH" altLang="de-DE" dirty="0">
                <a:ea typeface="ＭＳ Ｐゴシック" pitchFamily="34" charset="-128"/>
              </a:rPr>
              <a:t>E-</a:t>
            </a:r>
            <a:r>
              <a:rPr lang="de-CH" altLang="de-DE" dirty="0" err="1">
                <a:ea typeface="ＭＳ Ｐゴシック" pitchFamily="34" charset="-128"/>
              </a:rPr>
              <a:t>cigarettes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ou</a:t>
            </a:r>
            <a:r>
              <a:rPr lang="de-CH" altLang="de-DE" dirty="0">
                <a:ea typeface="ＭＳ Ｐゴシック" pitchFamily="34" charset="-128"/>
              </a:rPr>
              <a:t> e-</a:t>
            </a:r>
            <a:r>
              <a:rPr lang="de-CH" altLang="de-DE" dirty="0" err="1">
                <a:ea typeface="ＭＳ Ｐゴシック" pitchFamily="34" charset="-128"/>
              </a:rPr>
              <a:t>chichas</a:t>
            </a:r>
            <a:r>
              <a:rPr lang="de-CH" altLang="de-DE" dirty="0">
                <a:ea typeface="ＭＳ Ｐゴシック" pitchFamily="34" charset="-128"/>
              </a:rPr>
              <a:t> – </a:t>
            </a:r>
            <a:br>
              <a:rPr lang="de-CH" altLang="de-DE" dirty="0">
                <a:ea typeface="ＭＳ Ｐゴシック" pitchFamily="34" charset="-128"/>
              </a:rPr>
            </a:br>
            <a:r>
              <a:rPr lang="de-CH" altLang="de-DE" dirty="0" err="1">
                <a:ea typeface="ＭＳ Ｐゴシック" pitchFamily="34" charset="-128"/>
              </a:rPr>
              <a:t>une</a:t>
            </a:r>
            <a:r>
              <a:rPr lang="de-CH" altLang="de-DE" dirty="0">
                <a:ea typeface="ＭＳ Ｐゴシック" pitchFamily="34" charset="-128"/>
              </a:rPr>
              <a:t> alternative «</a:t>
            </a:r>
            <a:r>
              <a:rPr lang="de-CH" altLang="de-DE" dirty="0" err="1">
                <a:ea typeface="ＭＳ Ｐゴシック" pitchFamily="34" charset="-128"/>
              </a:rPr>
              <a:t>saine</a:t>
            </a:r>
            <a:r>
              <a:rPr lang="de-CH" altLang="de-DE" dirty="0">
                <a:ea typeface="ＭＳ Ｐゴシック" pitchFamily="34" charset="-128"/>
              </a:rPr>
              <a:t>» à la </a:t>
            </a:r>
            <a:r>
              <a:rPr lang="de-CH" altLang="de-DE" dirty="0" err="1">
                <a:ea typeface="ＭＳ Ｐゴシック" pitchFamily="34" charset="-128"/>
              </a:rPr>
              <a:t>cigarette</a:t>
            </a:r>
            <a:r>
              <a:rPr lang="de-CH" altLang="de-DE" dirty="0">
                <a:ea typeface="ＭＳ Ｐゴシック" pitchFamily="34" charset="-128"/>
              </a:rPr>
              <a:t>?</a:t>
            </a:r>
          </a:p>
        </p:txBody>
      </p:sp>
      <p:pic>
        <p:nvPicPr>
          <p:cNvPr id="12291" name="Picture 5" descr="\\sirius\Ablage\LLS\60 Komm. &amp; Fundraising\Kommunikation\Bilder\e-Zigaretten\Fotolia_54426430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565400"/>
            <a:ext cx="51435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BA425858-673A-4FE9-B706-F61A97A16672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460375"/>
            <a:ext cx="6910388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C45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C45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C45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C45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C45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9C45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9C45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9C45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9C45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CH" b="0" kern="0" dirty="0">
                <a:cs typeface="+mj-cs"/>
              </a:rPr>
              <a:t>E-</a:t>
            </a:r>
            <a:r>
              <a:rPr lang="de-CH" b="0" kern="0" dirty="0" err="1">
                <a:cs typeface="+mj-cs"/>
              </a:rPr>
              <a:t>cigarettes</a:t>
            </a:r>
            <a:r>
              <a:rPr lang="de-CH" b="0" kern="0" dirty="0">
                <a:cs typeface="+mj-cs"/>
              </a:rPr>
              <a:t>: </a:t>
            </a:r>
            <a:r>
              <a:rPr lang="fr-CH" b="0" kern="0" dirty="0">
                <a:cs typeface="+mj-cs"/>
              </a:rPr>
              <a:t>qu’est-ce</a:t>
            </a:r>
            <a:r>
              <a:rPr lang="de-CH" b="0" kern="0" dirty="0">
                <a:cs typeface="+mj-cs"/>
              </a:rPr>
              <a:t> </a:t>
            </a:r>
            <a:r>
              <a:rPr lang="de-CH" b="0" kern="0" dirty="0" err="1">
                <a:cs typeface="+mj-cs"/>
              </a:rPr>
              <a:t>que</a:t>
            </a:r>
            <a:r>
              <a:rPr lang="de-CH" b="0" kern="0" dirty="0">
                <a:cs typeface="+mj-cs"/>
              </a:rPr>
              <a:t> </a:t>
            </a:r>
            <a:r>
              <a:rPr lang="fr-CH" b="0" kern="0" dirty="0">
                <a:cs typeface="+mj-cs"/>
              </a:rPr>
              <a:t>c’est</a:t>
            </a:r>
            <a:r>
              <a:rPr lang="de-CH" b="0" kern="0" dirty="0">
                <a:cs typeface="+mj-cs"/>
              </a:rPr>
              <a:t>?</a:t>
            </a:r>
          </a:p>
        </p:txBody>
      </p:sp>
      <p:sp>
        <p:nvSpPr>
          <p:cNvPr id="5" name="Rectangle 82">
            <a:extLst>
              <a:ext uri="{FF2B5EF4-FFF2-40B4-BE49-F238E27FC236}">
                <a16:creationId xmlns:a16="http://schemas.microsoft.com/office/drawing/2014/main" id="{1B0C7A5C-4A23-420A-89F6-C2B9358242DF}"/>
              </a:ext>
            </a:extLst>
          </p:cNvPr>
          <p:cNvSpPr txBox="1">
            <a:spLocks noChangeArrowheads="1"/>
          </p:cNvSpPr>
          <p:nvPr/>
        </p:nvSpPr>
        <p:spPr>
          <a:xfrm>
            <a:off x="827088" y="1773238"/>
            <a:ext cx="6948487" cy="36718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de-CH" altLang="de-DE" sz="1800" b="0" kern="0" dirty="0" err="1">
                <a:ea typeface="ＭＳ Ｐゴシック" pitchFamily="34" charset="-128"/>
              </a:rPr>
              <a:t>Certains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modèles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sont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appelés</a:t>
            </a:r>
            <a:r>
              <a:rPr lang="de-CH" altLang="de-DE" sz="1800" b="0" kern="0" dirty="0">
                <a:ea typeface="ＭＳ Ｐゴシック" pitchFamily="34" charset="-128"/>
              </a:rPr>
              <a:t> e-</a:t>
            </a:r>
            <a:r>
              <a:rPr lang="de-CH" altLang="de-DE" sz="1800" b="0" kern="0" dirty="0" err="1">
                <a:ea typeface="ＭＳ Ｐゴシック" pitchFamily="34" charset="-128"/>
              </a:rPr>
              <a:t>cigarettes</a:t>
            </a:r>
            <a:r>
              <a:rPr lang="de-CH" altLang="de-DE" sz="1800" b="0" kern="0" dirty="0">
                <a:ea typeface="ＭＳ Ｐゴシック" pitchFamily="34" charset="-128"/>
              </a:rPr>
              <a:t>, </a:t>
            </a:r>
            <a:r>
              <a:rPr lang="fr-CH" altLang="de-DE" sz="1800" b="0" kern="0" dirty="0">
                <a:ea typeface="ＭＳ Ｐゴシック" pitchFamily="34" charset="-128"/>
              </a:rPr>
              <a:t>d’autres</a:t>
            </a:r>
            <a:r>
              <a:rPr lang="de-CH" altLang="de-DE" sz="1800" b="0" kern="0" dirty="0">
                <a:ea typeface="ＭＳ Ｐゴシック" pitchFamily="34" charset="-128"/>
              </a:rPr>
              <a:t> e-</a:t>
            </a:r>
            <a:r>
              <a:rPr lang="de-CH" altLang="de-DE" sz="1800" b="0" kern="0" dirty="0" err="1">
                <a:ea typeface="ＭＳ Ｐゴシック" pitchFamily="34" charset="-128"/>
              </a:rPr>
              <a:t>chichas</a:t>
            </a:r>
            <a:r>
              <a:rPr lang="de-CH" altLang="de-DE" sz="1800" b="0" kern="0" dirty="0">
                <a:ea typeface="ＭＳ Ｐゴシック" pitchFamily="34" charset="-128"/>
              </a:rPr>
              <a:t>. </a:t>
            </a:r>
            <a:r>
              <a:rPr lang="de-CH" altLang="de-DE" sz="1800" b="0" kern="0" dirty="0" err="1">
                <a:ea typeface="ＭＳ Ｐゴシック" pitchFamily="34" charset="-128"/>
              </a:rPr>
              <a:t>Sur</a:t>
            </a:r>
            <a:r>
              <a:rPr lang="de-CH" altLang="de-DE" sz="1800" b="0" kern="0" dirty="0">
                <a:ea typeface="ＭＳ Ｐゴシック" pitchFamily="34" charset="-128"/>
              </a:rPr>
              <a:t> le </a:t>
            </a:r>
            <a:r>
              <a:rPr lang="de-CH" altLang="de-DE" sz="1800" b="0" kern="0" dirty="0" err="1">
                <a:ea typeface="ＭＳ Ｐゴシック" pitchFamily="34" charset="-128"/>
              </a:rPr>
              <a:t>fond</a:t>
            </a:r>
            <a:r>
              <a:rPr lang="de-CH" altLang="de-DE" sz="1800" b="0" kern="0" dirty="0">
                <a:ea typeface="ＭＳ Ｐゴシック" pitchFamily="34" charset="-128"/>
              </a:rPr>
              <a:t>, </a:t>
            </a:r>
            <a:r>
              <a:rPr lang="de-CH" altLang="de-DE" sz="1800" b="0" kern="0" dirty="0" err="1">
                <a:ea typeface="ＭＳ Ｐゴシック" pitchFamily="34" charset="-128"/>
              </a:rPr>
              <a:t>il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fr-CH" altLang="de-DE" sz="1800" b="0" kern="0" dirty="0">
                <a:ea typeface="ＭＳ Ｐゴシック" pitchFamily="34" charset="-128"/>
              </a:rPr>
              <a:t>s’agit</a:t>
            </a:r>
            <a:r>
              <a:rPr lang="de-CH" altLang="de-DE" sz="1800" b="0" kern="0" dirty="0">
                <a:ea typeface="ＭＳ Ｐゴシック" pitchFamily="34" charset="-128"/>
              </a:rPr>
              <a:t> de la </a:t>
            </a:r>
            <a:r>
              <a:rPr lang="de-CH" altLang="de-DE" sz="1800" b="0" kern="0" dirty="0" err="1">
                <a:ea typeface="ＭＳ Ｐゴシック" pitchFamily="34" charset="-128"/>
              </a:rPr>
              <a:t>même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chose</a:t>
            </a:r>
            <a:r>
              <a:rPr lang="de-CH" altLang="de-DE" sz="1800" b="0" kern="0" dirty="0">
                <a:ea typeface="ＭＳ Ｐゴシック" pitchFamily="34" charset="-128"/>
              </a:rPr>
              <a:t>. Il </a:t>
            </a:r>
            <a:r>
              <a:rPr lang="de-CH" altLang="de-DE" sz="1800" b="0" kern="0" dirty="0" err="1">
                <a:ea typeface="ＭＳ Ｐゴシック" pitchFamily="34" charset="-128"/>
              </a:rPr>
              <a:t>existe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trois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générations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fr-CH" altLang="de-DE" sz="1800" b="0" kern="0" dirty="0">
                <a:ea typeface="ＭＳ Ｐゴシック" pitchFamily="34" charset="-128"/>
              </a:rPr>
              <a:t>d’e-cigarettes</a:t>
            </a:r>
            <a:r>
              <a:rPr lang="de-CH" altLang="de-DE" sz="1800" b="0" kern="0" dirty="0">
                <a:ea typeface="ＭＳ Ｐゴシック" pitchFamily="34" charset="-128"/>
              </a:rPr>
              <a:t>:</a:t>
            </a:r>
          </a:p>
          <a:p>
            <a:pPr marL="0" indent="0">
              <a:buFontTx/>
              <a:buNone/>
              <a:defRPr/>
            </a:pPr>
            <a:endParaRPr lang="de-CH" altLang="de-DE" sz="1800" b="0" kern="0" dirty="0">
              <a:ea typeface="ＭＳ Ｐゴシック" pitchFamily="34" charset="-128"/>
            </a:endParaRPr>
          </a:p>
          <a:p>
            <a:pPr marL="0" indent="0">
              <a:buFontTx/>
              <a:buNone/>
              <a:defRPr/>
            </a:pPr>
            <a:r>
              <a:rPr lang="de-CH" altLang="de-DE" sz="1800" b="0" kern="0" dirty="0">
                <a:ea typeface="ＭＳ Ｐゴシック" pitchFamily="34" charset="-128"/>
              </a:rPr>
              <a:t>1ère </a:t>
            </a:r>
            <a:r>
              <a:rPr lang="de-CH" altLang="de-DE" sz="1800" b="0" kern="0" dirty="0" err="1">
                <a:ea typeface="ＭＳ Ｐゴシック" pitchFamily="34" charset="-128"/>
              </a:rPr>
              <a:t>génération</a:t>
            </a:r>
            <a:r>
              <a:rPr lang="de-CH" altLang="de-DE" sz="1800" b="0" kern="0" dirty="0">
                <a:ea typeface="ＭＳ Ｐゴシック" pitchFamily="34" charset="-128"/>
              </a:rPr>
              <a:t>: les </a:t>
            </a:r>
            <a:r>
              <a:rPr lang="de-CH" altLang="de-DE" sz="1800" b="0" kern="0" dirty="0" err="1">
                <a:ea typeface="ＭＳ Ｐゴシック" pitchFamily="34" charset="-128"/>
              </a:rPr>
              <a:t>appareils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sont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semblables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aux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cigarettes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traditionnelles</a:t>
            </a:r>
            <a:r>
              <a:rPr lang="de-CH" altLang="de-DE" sz="1800" b="0" kern="0" dirty="0">
                <a:ea typeface="ＭＳ Ｐゴシック" pitchFamily="34" charset="-128"/>
              </a:rPr>
              <a:t>.</a:t>
            </a:r>
          </a:p>
          <a:p>
            <a:pPr marL="0" indent="0">
              <a:buFontTx/>
              <a:buNone/>
              <a:defRPr/>
            </a:pPr>
            <a:endParaRPr lang="de-CH" altLang="de-DE" sz="1800" b="0" kern="0" dirty="0">
              <a:ea typeface="ＭＳ Ｐゴシック" pitchFamily="34" charset="-128"/>
            </a:endParaRPr>
          </a:p>
          <a:p>
            <a:pPr marL="0" indent="0">
              <a:buFontTx/>
              <a:buNone/>
              <a:defRPr/>
            </a:pPr>
            <a:r>
              <a:rPr lang="de-CH" altLang="de-DE" sz="1800" b="0" kern="0" dirty="0">
                <a:ea typeface="ＭＳ Ｐゴシック" pitchFamily="34" charset="-128"/>
              </a:rPr>
              <a:t>2 </a:t>
            </a:r>
            <a:r>
              <a:rPr lang="de-CH" altLang="de-DE" sz="1800" b="0" kern="0" dirty="0" err="1">
                <a:ea typeface="ＭＳ Ｐゴシック" pitchFamily="34" charset="-128"/>
              </a:rPr>
              <a:t>ème</a:t>
            </a:r>
            <a:r>
              <a:rPr lang="de-CH" altLang="de-DE" sz="1800" b="0" kern="0" dirty="0">
                <a:ea typeface="ＭＳ Ｐゴシック" pitchFamily="34" charset="-128"/>
              </a:rPr>
              <a:t> et 3 </a:t>
            </a:r>
            <a:r>
              <a:rPr lang="de-CH" altLang="de-DE" sz="1800" b="0" kern="0" dirty="0" err="1">
                <a:ea typeface="ＭＳ Ｐゴシック" pitchFamily="34" charset="-128"/>
              </a:rPr>
              <a:t>ème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génération</a:t>
            </a:r>
            <a:r>
              <a:rPr lang="de-CH" altLang="de-DE" sz="1800" b="0" kern="0" dirty="0">
                <a:ea typeface="ＭＳ Ｐゴシック" pitchFamily="34" charset="-128"/>
              </a:rPr>
              <a:t>: </a:t>
            </a:r>
            <a:r>
              <a:rPr lang="de-CH" altLang="de-DE" sz="1800" b="0" kern="0" dirty="0" err="1">
                <a:ea typeface="ＭＳ Ｐゴシック" pitchFamily="34" charset="-128"/>
              </a:rPr>
              <a:t>elles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sont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alimentées</a:t>
            </a:r>
            <a:r>
              <a:rPr lang="de-CH" altLang="de-DE" sz="1800" b="0" kern="0" dirty="0">
                <a:ea typeface="ＭＳ Ｐゴシック" pitchFamily="34" charset="-128"/>
              </a:rPr>
              <a:t> par des liquides </a:t>
            </a:r>
            <a:r>
              <a:rPr lang="de-CH" altLang="de-DE" sz="1800" b="0" kern="0" dirty="0" err="1">
                <a:ea typeface="ＭＳ Ｐゴシック" pitchFamily="34" charset="-128"/>
              </a:rPr>
              <a:t>que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fr-CH" altLang="de-DE" sz="1800" b="0" kern="0" dirty="0">
                <a:ea typeface="ＭＳ Ｐゴシック" pitchFamily="34" charset="-128"/>
              </a:rPr>
              <a:t>l’on </a:t>
            </a:r>
            <a:r>
              <a:rPr lang="de-CH" altLang="de-DE" sz="1800" b="0" kern="0" dirty="0" err="1">
                <a:ea typeface="ＭＳ Ｐゴシック" pitchFamily="34" charset="-128"/>
              </a:rPr>
              <a:t>peut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mélanger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soi-même</a:t>
            </a:r>
            <a:r>
              <a:rPr lang="de-CH" altLang="de-DE" sz="1800" b="0" kern="0" dirty="0">
                <a:ea typeface="ＭＳ Ｐゴシック" pitchFamily="34" charset="-128"/>
              </a:rPr>
              <a:t>. </a:t>
            </a:r>
            <a:r>
              <a:rPr lang="fr-CH" altLang="de-DE" sz="1800" b="0" kern="0" dirty="0">
                <a:ea typeface="ＭＳ Ｐゴシック" pitchFamily="34" charset="-128"/>
              </a:rPr>
              <a:t>L’effet de l</a:t>
            </a:r>
            <a:r>
              <a:rPr lang="de-CH" altLang="de-DE" sz="1800" b="0" kern="0" dirty="0">
                <a:ea typeface="ＭＳ Ｐゴシック" pitchFamily="34" charset="-128"/>
              </a:rPr>
              <a:t>a </a:t>
            </a:r>
            <a:r>
              <a:rPr lang="de-CH" altLang="de-DE" sz="1800" b="0" kern="0" dirty="0" err="1">
                <a:ea typeface="ＭＳ Ｐゴシック" pitchFamily="34" charset="-128"/>
              </a:rPr>
              <a:t>nicotine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est</a:t>
            </a:r>
            <a:r>
              <a:rPr lang="de-CH" altLang="de-DE" sz="1800" b="0" kern="0" dirty="0">
                <a:ea typeface="ＭＳ Ｐゴシック" pitchFamily="34" charset="-128"/>
              </a:rPr>
              <a:t> plus rapide </a:t>
            </a:r>
            <a:r>
              <a:rPr lang="de-CH" altLang="de-DE" sz="1800" b="0" kern="0" dirty="0" err="1">
                <a:ea typeface="ＭＳ Ｐゴシック" pitchFamily="34" charset="-128"/>
              </a:rPr>
              <a:t>avec</a:t>
            </a:r>
            <a:r>
              <a:rPr lang="de-CH" altLang="de-DE" sz="1800" b="0" kern="0" dirty="0">
                <a:ea typeface="ＭＳ Ｐゴシック" pitchFamily="34" charset="-128"/>
              </a:rPr>
              <a:t> la 3 </a:t>
            </a:r>
            <a:r>
              <a:rPr lang="de-CH" altLang="de-DE" sz="1800" b="0" kern="0" dirty="0" err="1">
                <a:ea typeface="ＭＳ Ｐゴシック" pitchFamily="34" charset="-128"/>
              </a:rPr>
              <a:t>ème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génération</a:t>
            </a:r>
            <a:r>
              <a:rPr lang="de-CH" altLang="de-DE" sz="1800" b="0" kern="0" dirty="0">
                <a:ea typeface="ＭＳ Ｐゴシック" pitchFamily="34" charset="-128"/>
              </a:rPr>
              <a:t>.</a:t>
            </a:r>
          </a:p>
          <a:p>
            <a:pPr marL="0" indent="0">
              <a:buFontTx/>
              <a:buNone/>
              <a:defRPr/>
            </a:pPr>
            <a:endParaRPr lang="de-CH" altLang="de-DE" sz="1800" b="0" kern="0" dirty="0">
              <a:ea typeface="ＭＳ Ｐゴシック" pitchFamily="34" charset="-128"/>
            </a:endParaRPr>
          </a:p>
          <a:p>
            <a:pPr marL="0" indent="0">
              <a:buFontTx/>
              <a:buNone/>
              <a:defRPr/>
            </a:pPr>
            <a:r>
              <a:rPr lang="de-CH" altLang="de-DE" sz="1800" b="0" kern="0" dirty="0">
                <a:ea typeface="ＭＳ Ｐゴシック" pitchFamily="34" charset="-128"/>
              </a:rPr>
              <a:t>Il </a:t>
            </a:r>
            <a:r>
              <a:rPr lang="fr-CH" altLang="de-DE" sz="1800" b="0" kern="0" dirty="0">
                <a:ea typeface="ＭＳ Ｐゴシック" pitchFamily="34" charset="-128"/>
              </a:rPr>
              <a:t>existe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également</a:t>
            </a:r>
            <a:r>
              <a:rPr lang="de-CH" altLang="de-DE" sz="1800" b="0" kern="0" dirty="0">
                <a:ea typeface="ＭＳ Ｐゴシック" pitchFamily="34" charset="-128"/>
              </a:rPr>
              <a:t> des e-</a:t>
            </a:r>
            <a:r>
              <a:rPr lang="de-CH" altLang="de-DE" sz="1800" b="0" kern="0" dirty="0" err="1">
                <a:ea typeface="ＭＳ Ｐゴシック" pitchFamily="34" charset="-128"/>
              </a:rPr>
              <a:t>cigarettes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dotées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fr-CH" altLang="de-DE" sz="1800" b="0" kern="0" dirty="0">
                <a:ea typeface="ＭＳ Ｐゴシック" pitchFamily="34" charset="-128"/>
              </a:rPr>
              <a:t>d’un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système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appelé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pod</a:t>
            </a:r>
            <a:r>
              <a:rPr lang="de-CH" altLang="de-DE" sz="1800" b="0" kern="0" dirty="0">
                <a:ea typeface="ＭＳ Ｐゴシック" pitchFamily="34" charset="-128"/>
              </a:rPr>
              <a:t>. La </a:t>
            </a:r>
            <a:r>
              <a:rPr lang="de-CH" altLang="de-DE" sz="1800" b="0" kern="0" dirty="0" err="1">
                <a:ea typeface="ＭＳ Ｐゴシック" pitchFamily="34" charset="-128"/>
              </a:rPr>
              <a:t>marque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Juul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est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connue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parce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fr-CH" altLang="de-DE" sz="1800" b="0" kern="0" dirty="0">
                <a:ea typeface="ＭＳ Ｐゴシック" pitchFamily="34" charset="-128"/>
              </a:rPr>
              <a:t>qu’elle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contient</a:t>
            </a:r>
            <a:r>
              <a:rPr lang="de-CH" altLang="de-DE" sz="1800" b="0" kern="0" dirty="0">
                <a:ea typeface="ＭＳ Ｐゴシック" pitchFamily="34" charset="-128"/>
              </a:rPr>
              <a:t> du </a:t>
            </a:r>
            <a:r>
              <a:rPr lang="de-CH" altLang="de-DE" sz="1800" b="0" kern="0" dirty="0" err="1">
                <a:ea typeface="ＭＳ Ｐゴシック" pitchFamily="34" charset="-128"/>
              </a:rPr>
              <a:t>sel</a:t>
            </a:r>
            <a:r>
              <a:rPr lang="de-CH" altLang="de-DE" sz="1800" b="0" kern="0" dirty="0">
                <a:ea typeface="ＭＳ Ｐゴシック" pitchFamily="34" charset="-128"/>
              </a:rPr>
              <a:t> de </a:t>
            </a:r>
            <a:r>
              <a:rPr lang="de-CH" altLang="de-DE" sz="1800" b="0" kern="0" dirty="0" err="1">
                <a:ea typeface="ＭＳ Ｐゴシック" pitchFamily="34" charset="-128"/>
              </a:rPr>
              <a:t>nicotine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qui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peut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provoquer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une</a:t>
            </a:r>
            <a:r>
              <a:rPr lang="de-CH" altLang="de-DE" sz="1800" b="0" kern="0" dirty="0">
                <a:ea typeface="ＭＳ Ｐゴシック" pitchFamily="34" charset="-128"/>
              </a:rPr>
              <a:t> </a:t>
            </a:r>
            <a:r>
              <a:rPr lang="de-CH" altLang="de-DE" sz="1800" b="0" kern="0" dirty="0" err="1">
                <a:ea typeface="ＭＳ Ｐゴシック" pitchFamily="34" charset="-128"/>
              </a:rPr>
              <a:t>dépendance</a:t>
            </a:r>
            <a:r>
              <a:rPr lang="de-CH" altLang="de-DE" sz="1800" b="0" kern="0" dirty="0">
                <a:ea typeface="ＭＳ Ｐゴシック" pitchFamily="34" charset="-128"/>
              </a:rPr>
              <a:t> très </a:t>
            </a:r>
            <a:r>
              <a:rPr lang="de-CH" altLang="de-DE" sz="1800" b="0" kern="0" dirty="0" err="1">
                <a:ea typeface="ＭＳ Ｐゴシック" pitchFamily="34" charset="-128"/>
              </a:rPr>
              <a:t>rapidement</a:t>
            </a:r>
            <a:r>
              <a:rPr lang="de-CH" altLang="de-DE" sz="1800" b="0" kern="0" dirty="0">
                <a:ea typeface="ＭＳ Ｐゴシック" pitchFamily="34" charset="-128"/>
              </a:rPr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>
            <a:extLst>
              <a:ext uri="{FF2B5EF4-FFF2-40B4-BE49-F238E27FC236}">
                <a16:creationId xmlns:a16="http://schemas.microsoft.com/office/drawing/2014/main" id="{F57078A6-A4F1-4ABF-92E0-FE89C977EE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60375"/>
            <a:ext cx="6910388" cy="609600"/>
          </a:xfrm>
        </p:spPr>
        <p:txBody>
          <a:bodyPr/>
          <a:lstStyle/>
          <a:p>
            <a:pPr>
              <a:defRPr/>
            </a:pPr>
            <a:r>
              <a:rPr lang="de-CH" dirty="0" err="1">
                <a:cs typeface="+mj-cs"/>
              </a:rPr>
              <a:t>Qu’est-ce</a:t>
            </a:r>
            <a:r>
              <a:rPr lang="de-CH" dirty="0">
                <a:cs typeface="+mj-cs"/>
              </a:rPr>
              <a:t> </a:t>
            </a:r>
            <a:r>
              <a:rPr lang="de-CH" dirty="0" err="1">
                <a:cs typeface="+mj-cs"/>
              </a:rPr>
              <a:t>que</a:t>
            </a:r>
            <a:r>
              <a:rPr lang="de-CH" dirty="0">
                <a:cs typeface="+mj-cs"/>
              </a:rPr>
              <a:t> </a:t>
            </a:r>
            <a:r>
              <a:rPr lang="de-CH" dirty="0" err="1">
                <a:cs typeface="+mj-cs"/>
              </a:rPr>
              <a:t>l’e-cigarette</a:t>
            </a:r>
            <a:r>
              <a:rPr lang="de-CH" dirty="0">
                <a:cs typeface="+mj-cs"/>
              </a:rPr>
              <a:t>? </a:t>
            </a:r>
          </a:p>
        </p:txBody>
      </p:sp>
      <p:sp>
        <p:nvSpPr>
          <p:cNvPr id="8" name="Textfeld 1">
            <a:extLst>
              <a:ext uri="{FF2B5EF4-FFF2-40B4-BE49-F238E27FC236}">
                <a16:creationId xmlns:a16="http://schemas.microsoft.com/office/drawing/2014/main" id="{D72512C5-754D-443B-AE13-1F7576065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75" y="1233488"/>
            <a:ext cx="17287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CH" altLang="de-DE" sz="1800" b="0" dirty="0">
                <a:solidFill>
                  <a:schemeClr val="tx2"/>
                </a:solidFill>
                <a:latin typeface="Arial  "/>
              </a:rPr>
              <a:t>1 </a:t>
            </a:r>
            <a:r>
              <a:rPr lang="de-CH" altLang="de-DE" sz="1800" b="0" dirty="0" err="1">
                <a:solidFill>
                  <a:schemeClr val="tx2"/>
                </a:solidFill>
                <a:latin typeface="Arial  "/>
              </a:rPr>
              <a:t>ère</a:t>
            </a:r>
            <a:r>
              <a:rPr lang="de-CH" altLang="de-DE" sz="1800" b="0" dirty="0">
                <a:solidFill>
                  <a:schemeClr val="tx2"/>
                </a:solidFill>
                <a:latin typeface="Arial  "/>
              </a:rPr>
              <a:t> </a:t>
            </a:r>
            <a:r>
              <a:rPr lang="de-CH" altLang="de-DE" sz="1800" b="0" dirty="0" err="1">
                <a:solidFill>
                  <a:schemeClr val="tx2"/>
                </a:solidFill>
                <a:latin typeface="Arial  "/>
              </a:rPr>
              <a:t>génération</a:t>
            </a:r>
            <a:endParaRPr lang="de-CH" altLang="de-DE" sz="1800" b="0" dirty="0">
              <a:solidFill>
                <a:schemeClr val="tx2"/>
              </a:solidFill>
              <a:latin typeface="Arial  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C48671F-FB65-4A61-BECD-194788378AF0}"/>
              </a:ext>
            </a:extLst>
          </p:cNvPr>
          <p:cNvSpPr txBox="1"/>
          <p:nvPr/>
        </p:nvSpPr>
        <p:spPr>
          <a:xfrm>
            <a:off x="3311525" y="1233488"/>
            <a:ext cx="25209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e-CH" sz="1800" b="0" dirty="0">
                <a:latin typeface="+mj-lt"/>
              </a:rPr>
              <a:t>2 </a:t>
            </a:r>
            <a:r>
              <a:rPr lang="de-CH" sz="1800" b="0" dirty="0" err="1">
                <a:latin typeface="+mj-lt"/>
              </a:rPr>
              <a:t>ème</a:t>
            </a:r>
            <a:r>
              <a:rPr lang="de-CH" sz="1800" b="0" dirty="0">
                <a:latin typeface="+mj-lt"/>
              </a:rPr>
              <a:t> </a:t>
            </a:r>
            <a:r>
              <a:rPr lang="de-CH" sz="1800" b="0" dirty="0" err="1">
                <a:latin typeface="+mj-lt"/>
              </a:rPr>
              <a:t>génération</a:t>
            </a:r>
            <a:endParaRPr lang="de-CH" sz="1800" b="0" dirty="0">
              <a:latin typeface="+mj-lt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9F9808A-9DC9-4869-A474-D6EF7E57251B}"/>
              </a:ext>
            </a:extLst>
          </p:cNvPr>
          <p:cNvSpPr txBox="1"/>
          <p:nvPr/>
        </p:nvSpPr>
        <p:spPr>
          <a:xfrm>
            <a:off x="6696075" y="1233488"/>
            <a:ext cx="22320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e-CH" sz="1800" b="0" dirty="0">
                <a:latin typeface="+mj-lt"/>
              </a:rPr>
              <a:t>3 </a:t>
            </a:r>
            <a:r>
              <a:rPr lang="de-CH" sz="1800" b="0" dirty="0" err="1">
                <a:latin typeface="+mj-lt"/>
              </a:rPr>
              <a:t>ème</a:t>
            </a:r>
            <a:r>
              <a:rPr lang="de-CH" sz="1800" b="0" dirty="0">
                <a:latin typeface="+mj-lt"/>
              </a:rPr>
              <a:t> </a:t>
            </a:r>
            <a:r>
              <a:rPr lang="de-CH" sz="1800" b="0" dirty="0" err="1">
                <a:latin typeface="+mj-lt"/>
              </a:rPr>
              <a:t>génération</a:t>
            </a:r>
            <a:endParaRPr lang="de-CH" sz="1800" b="0" dirty="0">
              <a:latin typeface="+mj-lt"/>
            </a:endParaRPr>
          </a:p>
        </p:txBody>
      </p:sp>
      <p:pic>
        <p:nvPicPr>
          <p:cNvPr id="14342" name="Picture 4" descr="\\sirius\Ablage\LLS\60 Komm. &amp; Fundraising\Kommunikation\Bilder\e-Zigaretten\Fotolia_38446705_M.jpg"/>
          <p:cNvPicPr>
            <a:picLocks noChangeAspect="1" noChangeArrowheads="1"/>
          </p:cNvPicPr>
          <p:nvPr/>
        </p:nvPicPr>
        <p:blipFill>
          <a:blip r:embed="rId2" cstate="print"/>
          <a:srcRect l="2202" t="10899" r="6898" b="14117"/>
          <a:stretch>
            <a:fillRect/>
          </a:stretch>
        </p:blipFill>
        <p:spPr bwMode="auto">
          <a:xfrm>
            <a:off x="611560" y="1844824"/>
            <a:ext cx="2881313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5" descr="\\sirius\Ablage\LLS\60 Komm. &amp; Fundraising\Kommunikation\Bilder\e-Zigaretten\iStock_000034998640Medium.jpg"/>
          <p:cNvPicPr>
            <a:picLocks noChangeAspect="1" noChangeArrowheads="1"/>
          </p:cNvPicPr>
          <p:nvPr/>
        </p:nvPicPr>
        <p:blipFill>
          <a:blip r:embed="rId3" cstate="print"/>
          <a:srcRect l="2222" t="7185" r="2214" b="30356"/>
          <a:stretch>
            <a:fillRect/>
          </a:stretch>
        </p:blipFill>
        <p:spPr bwMode="auto">
          <a:xfrm>
            <a:off x="3851275" y="1603375"/>
            <a:ext cx="3097213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Grafik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6950" y="1603375"/>
            <a:ext cx="1285875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Grafik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275" y="3616325"/>
            <a:ext cx="3048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Textfeld 7"/>
          <p:cNvSpPr txBox="1">
            <a:spLocks noChangeArrowheads="1"/>
          </p:cNvSpPr>
          <p:nvPr/>
        </p:nvSpPr>
        <p:spPr bwMode="auto">
          <a:xfrm>
            <a:off x="3205163" y="6027738"/>
            <a:ext cx="1871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de-CH" altLang="de-DE" sz="1800" b="0">
                <a:latin typeface="Arial  "/>
              </a:rPr>
              <a:t>Juul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>
            <a:extLst>
              <a:ext uri="{FF2B5EF4-FFF2-40B4-BE49-F238E27FC236}">
                <a16:creationId xmlns:a16="http://schemas.microsoft.com/office/drawing/2014/main" id="{55D64A63-B428-4C52-8403-7C345E34D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60375"/>
            <a:ext cx="6694488" cy="609600"/>
          </a:xfrm>
        </p:spPr>
        <p:txBody>
          <a:bodyPr/>
          <a:lstStyle/>
          <a:p>
            <a:pPr>
              <a:defRPr/>
            </a:pPr>
            <a:r>
              <a:rPr lang="de-CH" dirty="0">
                <a:solidFill>
                  <a:srgbClr val="00B050"/>
                </a:solidFill>
                <a:cs typeface="+mj-cs"/>
              </a:rPr>
              <a:t>En </a:t>
            </a:r>
            <a:r>
              <a:rPr lang="de-CH" dirty="0" err="1">
                <a:solidFill>
                  <a:srgbClr val="00B050"/>
                </a:solidFill>
                <a:cs typeface="+mj-cs"/>
              </a:rPr>
              <a:t>quoi</a:t>
            </a:r>
            <a:r>
              <a:rPr lang="de-CH" dirty="0">
                <a:solidFill>
                  <a:srgbClr val="00B050"/>
                </a:solidFill>
                <a:cs typeface="+mj-cs"/>
              </a:rPr>
              <a:t> </a:t>
            </a:r>
            <a:r>
              <a:rPr lang="de-CH" dirty="0" err="1">
                <a:solidFill>
                  <a:srgbClr val="00B050"/>
                </a:solidFill>
                <a:cs typeface="+mj-cs"/>
              </a:rPr>
              <a:t>consiste</a:t>
            </a:r>
            <a:r>
              <a:rPr lang="de-CH" dirty="0">
                <a:solidFill>
                  <a:srgbClr val="00B050"/>
                </a:solidFill>
                <a:cs typeface="+mj-cs"/>
              </a:rPr>
              <a:t> </a:t>
            </a:r>
            <a:r>
              <a:rPr lang="de-CH" dirty="0" err="1">
                <a:solidFill>
                  <a:srgbClr val="00B050"/>
                </a:solidFill>
                <a:cs typeface="+mj-cs"/>
              </a:rPr>
              <a:t>une</a:t>
            </a:r>
            <a:r>
              <a:rPr lang="de-CH" dirty="0">
                <a:solidFill>
                  <a:srgbClr val="00B050"/>
                </a:solidFill>
                <a:cs typeface="+mj-cs"/>
              </a:rPr>
              <a:t> e-</a:t>
            </a:r>
            <a:r>
              <a:rPr lang="de-CH" dirty="0" err="1">
                <a:solidFill>
                  <a:srgbClr val="00B050"/>
                </a:solidFill>
                <a:cs typeface="+mj-cs"/>
              </a:rPr>
              <a:t>cigarette</a:t>
            </a:r>
            <a:r>
              <a:rPr lang="de-CH" dirty="0">
                <a:solidFill>
                  <a:srgbClr val="00B050"/>
                </a:solidFill>
                <a:cs typeface="+mj-cs"/>
              </a:rPr>
              <a:t>?</a:t>
            </a:r>
            <a:endParaRPr lang="de-CH" dirty="0">
              <a:cs typeface="+mj-cs"/>
            </a:endParaRPr>
          </a:p>
        </p:txBody>
      </p:sp>
      <p:sp>
        <p:nvSpPr>
          <p:cNvPr id="5123" name="Rectangle 82">
            <a:extLst>
              <a:ext uri="{FF2B5EF4-FFF2-40B4-BE49-F238E27FC236}">
                <a16:creationId xmlns:a16="http://schemas.microsoft.com/office/drawing/2014/main" id="{D0F2C2B9-5A9B-406E-8F22-185BD93E71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4941888"/>
            <a:ext cx="7632700" cy="115093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CH" altLang="de-DE" dirty="0">
                <a:ea typeface="ＭＳ Ｐゴシック" pitchFamily="34" charset="-128"/>
              </a:rPr>
              <a:t>La </a:t>
            </a:r>
            <a:r>
              <a:rPr lang="de-CH" altLang="de-DE" dirty="0" err="1">
                <a:ea typeface="ＭＳ Ｐゴシック" pitchFamily="34" charset="-128"/>
              </a:rPr>
              <a:t>cigarette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électronique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fr-FR" altLang="de-DE" dirty="0">
                <a:ea typeface="ＭＳ Ｐゴシック" pitchFamily="34" charset="-128"/>
              </a:rPr>
              <a:t>se compose généralement d’un embout buccal, d’un accumulateur rechargeable, d’un vaporisateur électrique et d’une cartouche. Cette dernière contient un liquide qui, lors de l’aspiration par la bouche, est vaporisé et inhalé.</a:t>
            </a:r>
            <a:endParaRPr lang="de-DE" altLang="de-DE" dirty="0">
              <a:ea typeface="ＭＳ Ｐゴシック" pitchFamily="34" charset="-128"/>
            </a:endParaRPr>
          </a:p>
          <a:p>
            <a:pPr marL="0" indent="0">
              <a:defRPr/>
            </a:pPr>
            <a:endParaRPr lang="de-DE" altLang="de-DE" dirty="0">
              <a:ea typeface="ＭＳ Ｐゴシック" pitchFamily="34" charset="-128"/>
            </a:endParaRPr>
          </a:p>
        </p:txBody>
      </p:sp>
      <p:pic>
        <p:nvPicPr>
          <p:cNvPr id="15364" name="Grafik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255713"/>
            <a:ext cx="5119687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BACFA6-8D27-496E-A357-68E49C1E5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773238"/>
            <a:ext cx="7920038" cy="388778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CH" altLang="de-DE" dirty="0">
                <a:ea typeface="ＭＳ Ｐゴシック" pitchFamily="34" charset="-128"/>
              </a:rPr>
              <a:t>Les liquides </a:t>
            </a:r>
            <a:r>
              <a:rPr lang="de-CH" altLang="de-DE" dirty="0" err="1">
                <a:ea typeface="ＭＳ Ｐゴシック" pitchFamily="34" charset="-128"/>
              </a:rPr>
              <a:t>pour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cigarettes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électroniques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contiennent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principalement</a:t>
            </a:r>
            <a:r>
              <a:rPr lang="de-CH" altLang="de-DE" dirty="0">
                <a:ea typeface="ＭＳ Ｐゴシック" pitchFamily="34" charset="-128"/>
              </a:rPr>
              <a:t> les </a:t>
            </a:r>
            <a:r>
              <a:rPr lang="de-CH" altLang="de-DE" dirty="0" err="1">
                <a:ea typeface="ＭＳ Ｐゴシック" pitchFamily="34" charset="-128"/>
              </a:rPr>
              <a:t>composants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suivants</a:t>
            </a:r>
            <a:r>
              <a:rPr lang="de-CH" altLang="de-DE" dirty="0">
                <a:ea typeface="ＭＳ Ｐゴシック" pitchFamily="34" charset="-128"/>
              </a:rPr>
              <a:t>:</a:t>
            </a:r>
          </a:p>
          <a:p>
            <a:pPr marL="0" indent="0">
              <a:defRPr/>
            </a:pPr>
            <a:r>
              <a:rPr lang="fr-FR" altLang="de-DE" dirty="0">
                <a:ea typeface="ＭＳ Ｐゴシック" pitchFamily="34" charset="-128"/>
              </a:rPr>
              <a:t>propylène glycol et/ou glycérine végétale</a:t>
            </a:r>
          </a:p>
          <a:p>
            <a:pPr marL="0" indent="0">
              <a:defRPr/>
            </a:pPr>
            <a:r>
              <a:rPr lang="de-CH" altLang="de-DE" dirty="0" err="1">
                <a:ea typeface="ＭＳ Ｐゴシック" pitchFamily="34" charset="-128"/>
              </a:rPr>
              <a:t>arômes</a:t>
            </a:r>
            <a:endParaRPr lang="de-CH" altLang="de-DE" dirty="0">
              <a:ea typeface="ＭＳ Ｐゴシック" pitchFamily="34" charset="-128"/>
            </a:endParaRPr>
          </a:p>
          <a:p>
            <a:pPr marL="0" indent="0">
              <a:defRPr/>
            </a:pPr>
            <a:r>
              <a:rPr lang="de-CH" altLang="de-DE" dirty="0">
                <a:ea typeface="ＭＳ Ｐゴシック" pitchFamily="34" charset="-128"/>
              </a:rPr>
              <a:t>Il </a:t>
            </a:r>
            <a:r>
              <a:rPr lang="de-CH" altLang="de-DE" dirty="0" err="1">
                <a:ea typeface="ＭＳ Ｐゴシック" pitchFamily="34" charset="-128"/>
              </a:rPr>
              <a:t>existe</a:t>
            </a:r>
            <a:r>
              <a:rPr lang="de-CH" altLang="de-DE" dirty="0">
                <a:ea typeface="ＭＳ Ｐゴシック" pitchFamily="34" charset="-128"/>
              </a:rPr>
              <a:t> des liquides </a:t>
            </a:r>
            <a:r>
              <a:rPr lang="de-CH" altLang="de-DE" dirty="0" err="1">
                <a:ea typeface="ＭＳ Ｐゴシック" pitchFamily="34" charset="-128"/>
              </a:rPr>
              <a:t>avec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ou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sans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nicotine</a:t>
            </a:r>
            <a:r>
              <a:rPr lang="de-CH" altLang="de-DE" dirty="0">
                <a:ea typeface="ＭＳ Ｐゴシック" pitchFamily="34" charset="-128"/>
              </a:rPr>
              <a:t> (</a:t>
            </a:r>
            <a:r>
              <a:rPr lang="de-CH" altLang="de-DE" dirty="0" err="1">
                <a:ea typeface="ＭＳ Ｐゴシック" pitchFamily="34" charset="-128"/>
              </a:rPr>
              <a:t>substance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addictive</a:t>
            </a:r>
            <a:r>
              <a:rPr lang="de-CH" altLang="de-DE" dirty="0">
                <a:ea typeface="ＭＳ Ｐゴシック" pitchFamily="34" charset="-128"/>
              </a:rPr>
              <a:t>).</a:t>
            </a:r>
          </a:p>
          <a:p>
            <a:pPr marL="0" indent="0">
              <a:defRPr/>
            </a:pPr>
            <a:r>
              <a:rPr lang="de-CH" altLang="de-DE" dirty="0">
                <a:ea typeface="ＭＳ Ｐゴシック" pitchFamily="34" charset="-128"/>
              </a:rPr>
              <a:t>Des </a:t>
            </a:r>
            <a:r>
              <a:rPr lang="de-CH" altLang="de-DE" dirty="0" err="1">
                <a:ea typeface="ＭＳ Ｐゴシック" pitchFamily="34" charset="-128"/>
              </a:rPr>
              <a:t>substances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nocives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ont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aussi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été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détectées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dans</a:t>
            </a:r>
            <a:r>
              <a:rPr lang="de-CH" altLang="de-DE" dirty="0">
                <a:ea typeface="ＭＳ Ｐゴシック" pitchFamily="34" charset="-128"/>
              </a:rPr>
              <a:t> les liquides, </a:t>
            </a:r>
            <a:r>
              <a:rPr lang="de-CH" altLang="de-DE" dirty="0" err="1">
                <a:ea typeface="ＭＳ Ｐゴシック" pitchFamily="34" charset="-128"/>
              </a:rPr>
              <a:t>dont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certaines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sont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cancérogènes</a:t>
            </a:r>
            <a:r>
              <a:rPr lang="de-CH" altLang="de-DE" dirty="0">
                <a:ea typeface="ＭＳ Ｐゴシック" pitchFamily="34" charset="-128"/>
              </a:rPr>
              <a:t>. </a:t>
            </a:r>
          </a:p>
          <a:p>
            <a:pPr marL="0" indent="0">
              <a:buFontTx/>
              <a:buNone/>
              <a:defRPr/>
            </a:pPr>
            <a:endParaRPr lang="fr-FR" dirty="0"/>
          </a:p>
          <a:p>
            <a:pPr marL="0" indent="0">
              <a:buFontTx/>
              <a:buNone/>
              <a:defRPr/>
            </a:pPr>
            <a:r>
              <a:rPr lang="fr-FR" dirty="0"/>
              <a:t>La composition des produits inhalés et leur déclaration sur les cartouches de liquide manquent souvent de précision</a:t>
            </a:r>
            <a:r>
              <a:rPr lang="de-CH" altLang="de-DE" dirty="0">
                <a:ea typeface="ＭＳ Ｐゴシック" pitchFamily="34" charset="-128"/>
              </a:rPr>
              <a:t>. La </a:t>
            </a:r>
            <a:r>
              <a:rPr lang="de-CH" altLang="de-DE" dirty="0" err="1">
                <a:ea typeface="ＭＳ Ｐゴシック" pitchFamily="34" charset="-128"/>
              </a:rPr>
              <a:t>qualité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peut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varier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fortement</a:t>
            </a:r>
            <a:r>
              <a:rPr lang="de-CH" altLang="de-DE" dirty="0">
                <a:ea typeface="ＭＳ Ｐゴシック" pitchFamily="34" charset="-128"/>
              </a:rPr>
              <a:t> en </a:t>
            </a:r>
            <a:r>
              <a:rPr lang="de-CH" altLang="de-DE" dirty="0" err="1">
                <a:ea typeface="ＭＳ Ｐゴシック" pitchFamily="34" charset="-128"/>
              </a:rPr>
              <a:t>fonction</a:t>
            </a:r>
            <a:r>
              <a:rPr lang="de-CH" altLang="de-DE" dirty="0">
                <a:ea typeface="ＭＳ Ｐゴシック" pitchFamily="34" charset="-128"/>
              </a:rPr>
              <a:t> du </a:t>
            </a:r>
            <a:r>
              <a:rPr lang="de-CH" altLang="de-DE" dirty="0" err="1">
                <a:ea typeface="ＭＳ Ｐゴシック" pitchFamily="34" charset="-128"/>
              </a:rPr>
              <a:t>produit</a:t>
            </a:r>
            <a:r>
              <a:rPr lang="de-CH" altLang="de-DE" dirty="0">
                <a:ea typeface="ＭＳ Ｐゴシック" pitchFamily="34" charset="-128"/>
              </a:rPr>
              <a:t>. </a:t>
            </a:r>
            <a:r>
              <a:rPr lang="de-CH" altLang="de-DE" dirty="0" err="1">
                <a:ea typeface="ＭＳ Ｐゴシック" pitchFamily="34" charset="-128"/>
              </a:rPr>
              <a:t>Leur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quantité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inhalée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dépend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également</a:t>
            </a:r>
            <a:r>
              <a:rPr lang="de-CH" altLang="de-DE" dirty="0">
                <a:ea typeface="ＭＳ Ｐゴシック" pitchFamily="34" charset="-128"/>
              </a:rPr>
              <a:t> du </a:t>
            </a:r>
            <a:r>
              <a:rPr lang="de-CH" altLang="de-DE" dirty="0" err="1">
                <a:ea typeface="ＭＳ Ｐゴシック" pitchFamily="34" charset="-128"/>
              </a:rPr>
              <a:t>modèle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d’e-cigarette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choisi</a:t>
            </a:r>
            <a:r>
              <a:rPr lang="de-CH" altLang="de-DE" dirty="0">
                <a:ea typeface="ＭＳ Ｐゴシック" pitchFamily="34" charset="-128"/>
              </a:rPr>
              <a:t>. 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180F7B-6AE2-4EBC-80CC-5FD9F97EE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76250"/>
            <a:ext cx="66944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C45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C45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C45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C45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9C45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9C45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9C45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9C45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9C45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CH" altLang="de-DE" b="0" kern="0" dirty="0" err="1">
                <a:solidFill>
                  <a:srgbClr val="00B050"/>
                </a:solidFill>
              </a:rPr>
              <a:t>Que</a:t>
            </a:r>
            <a:r>
              <a:rPr lang="de-CH" altLang="de-DE" b="0" kern="0" dirty="0">
                <a:solidFill>
                  <a:srgbClr val="00B050"/>
                </a:solidFill>
              </a:rPr>
              <a:t> </a:t>
            </a:r>
            <a:r>
              <a:rPr lang="de-CH" altLang="de-DE" b="0" kern="0" dirty="0" err="1">
                <a:solidFill>
                  <a:srgbClr val="00B050"/>
                </a:solidFill>
              </a:rPr>
              <a:t>contient</a:t>
            </a:r>
            <a:r>
              <a:rPr lang="de-CH" altLang="de-DE" b="0" kern="0" dirty="0">
                <a:solidFill>
                  <a:srgbClr val="00B050"/>
                </a:solidFill>
              </a:rPr>
              <a:t> </a:t>
            </a:r>
            <a:r>
              <a:rPr lang="de-CH" altLang="de-DE" b="0" kern="0" dirty="0" err="1">
                <a:solidFill>
                  <a:srgbClr val="00B050"/>
                </a:solidFill>
              </a:rPr>
              <a:t>une</a:t>
            </a:r>
            <a:r>
              <a:rPr lang="de-CH" altLang="de-DE" b="0" kern="0" dirty="0">
                <a:solidFill>
                  <a:srgbClr val="00B050"/>
                </a:solidFill>
              </a:rPr>
              <a:t> e-</a:t>
            </a:r>
            <a:r>
              <a:rPr lang="de-CH" altLang="de-DE" b="0" kern="0" dirty="0" err="1">
                <a:solidFill>
                  <a:srgbClr val="00B050"/>
                </a:solidFill>
              </a:rPr>
              <a:t>cigarette</a:t>
            </a:r>
            <a:r>
              <a:rPr lang="de-CH" altLang="de-DE" b="0" kern="0" dirty="0">
                <a:solidFill>
                  <a:srgbClr val="00B050"/>
                </a:solidFill>
              </a:rPr>
              <a:t>? </a:t>
            </a:r>
            <a:endParaRPr lang="de-CH" altLang="de-DE" b="0" kern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08264B92-4466-48B2-9FCA-32C7CA5D7166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CH" altLang="de-DE" dirty="0">
                <a:ea typeface="ＭＳ Ｐゴシック" pitchFamily="34" charset="-128"/>
              </a:rPr>
              <a:t>A </a:t>
            </a:r>
            <a:r>
              <a:rPr lang="de-CH" altLang="de-DE" dirty="0" err="1">
                <a:ea typeface="ＭＳ Ｐゴシック" pitchFamily="34" charset="-128"/>
              </a:rPr>
              <a:t>court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terme</a:t>
            </a:r>
            <a:r>
              <a:rPr lang="de-CH" altLang="de-DE" dirty="0">
                <a:ea typeface="ＭＳ Ｐゴシック" pitchFamily="34" charset="-128"/>
              </a:rPr>
              <a:t>, la </a:t>
            </a:r>
            <a:r>
              <a:rPr lang="de-CH" altLang="de-DE" dirty="0" err="1">
                <a:ea typeface="ＭＳ Ｐゴシック" pitchFamily="34" charset="-128"/>
              </a:rPr>
              <a:t>consommation</a:t>
            </a:r>
            <a:r>
              <a:rPr lang="de-CH" altLang="de-DE" dirty="0">
                <a:ea typeface="ＭＳ Ｐゴシック" pitchFamily="34" charset="-128"/>
              </a:rPr>
              <a:t> de </a:t>
            </a:r>
            <a:r>
              <a:rPr lang="de-CH" altLang="de-DE" dirty="0" err="1">
                <a:ea typeface="ＭＳ Ｐゴシック" pitchFamily="34" charset="-128"/>
              </a:rPr>
              <a:t>cigarettes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électroniques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peut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provoquer</a:t>
            </a:r>
            <a:r>
              <a:rPr lang="de-CH" altLang="de-DE" dirty="0">
                <a:ea typeface="ＭＳ Ｐゴシック" pitchFamily="34" charset="-128"/>
              </a:rPr>
              <a:t> des </a:t>
            </a:r>
            <a:r>
              <a:rPr lang="de-CH" altLang="de-DE" dirty="0" err="1">
                <a:ea typeface="ＭＳ Ｐゴシック" pitchFamily="34" charset="-128"/>
              </a:rPr>
              <a:t>troubles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physiques</a:t>
            </a:r>
            <a:r>
              <a:rPr lang="de-CH" altLang="de-DE" dirty="0">
                <a:ea typeface="ＭＳ Ｐゴシック" pitchFamily="34" charset="-128"/>
              </a:rPr>
              <a:t> au </a:t>
            </a:r>
            <a:r>
              <a:rPr lang="de-CH" altLang="de-DE" dirty="0" err="1">
                <a:ea typeface="ＭＳ Ｐゴシック" pitchFamily="34" charset="-128"/>
              </a:rPr>
              <a:t>niveau</a:t>
            </a:r>
            <a:r>
              <a:rPr lang="de-CH" altLang="de-DE" dirty="0">
                <a:ea typeface="ＭＳ Ｐゴシック" pitchFamily="34" charset="-128"/>
              </a:rPr>
              <a:t> des:</a:t>
            </a:r>
          </a:p>
          <a:p>
            <a:pPr marL="0" indent="0">
              <a:buFontTx/>
              <a:buNone/>
              <a:defRPr/>
            </a:pPr>
            <a:endParaRPr lang="de-CH" altLang="de-DE" dirty="0">
              <a:ea typeface="ＭＳ Ｐゴシック" pitchFamily="34" charset="-128"/>
            </a:endParaRPr>
          </a:p>
          <a:p>
            <a:pPr marL="0" indent="0">
              <a:defRPr/>
            </a:pPr>
            <a:r>
              <a:rPr lang="de-CH" altLang="de-DE" dirty="0" err="1">
                <a:ea typeface="ＭＳ Ｐゴシック" pitchFamily="34" charset="-128"/>
              </a:rPr>
              <a:t>voies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respiratoires</a:t>
            </a:r>
            <a:r>
              <a:rPr lang="de-CH" altLang="de-DE" dirty="0">
                <a:ea typeface="ＭＳ Ｐゴシック" pitchFamily="34" charset="-128"/>
              </a:rPr>
              <a:t> (</a:t>
            </a:r>
            <a:r>
              <a:rPr lang="de-CH" altLang="de-DE" dirty="0" err="1">
                <a:ea typeface="ＭＳ Ｐゴシック" pitchFamily="34" charset="-128"/>
              </a:rPr>
              <a:t>irritations</a:t>
            </a:r>
            <a:r>
              <a:rPr lang="de-CH" altLang="de-DE" dirty="0">
                <a:ea typeface="ＭＳ Ｐゴシック" pitchFamily="34" charset="-128"/>
              </a:rPr>
              <a:t>)</a:t>
            </a:r>
          </a:p>
          <a:p>
            <a:pPr marL="0" indent="0">
              <a:defRPr/>
            </a:pPr>
            <a:r>
              <a:rPr lang="de-CH" altLang="de-DE" dirty="0" err="1">
                <a:ea typeface="ＭＳ Ｐゴシック" pitchFamily="34" charset="-128"/>
              </a:rPr>
              <a:t>yeux</a:t>
            </a:r>
            <a:r>
              <a:rPr lang="de-CH" altLang="de-DE" dirty="0">
                <a:ea typeface="ＭＳ Ｐゴシック" pitchFamily="34" charset="-128"/>
              </a:rPr>
              <a:t> (</a:t>
            </a:r>
            <a:r>
              <a:rPr lang="de-CH" altLang="de-DE" dirty="0" err="1">
                <a:ea typeface="ＭＳ Ｐゴシック" pitchFamily="34" charset="-128"/>
              </a:rPr>
              <a:t>irritations</a:t>
            </a:r>
            <a:r>
              <a:rPr lang="de-CH" altLang="de-DE" dirty="0">
                <a:ea typeface="ＭＳ Ｐゴシック" pitchFamily="34" charset="-128"/>
              </a:rPr>
              <a:t>)</a:t>
            </a:r>
          </a:p>
          <a:p>
            <a:pPr marL="0" indent="0">
              <a:defRPr/>
            </a:pPr>
            <a:r>
              <a:rPr lang="de-CH" altLang="de-DE" dirty="0" err="1">
                <a:ea typeface="ＭＳ Ｐゴシック" pitchFamily="34" charset="-128"/>
              </a:rPr>
              <a:t>tête</a:t>
            </a:r>
            <a:r>
              <a:rPr lang="de-CH" altLang="de-DE" dirty="0">
                <a:ea typeface="ＭＳ Ｐゴシック" pitchFamily="34" charset="-128"/>
              </a:rPr>
              <a:t> (</a:t>
            </a:r>
            <a:r>
              <a:rPr lang="de-CH" altLang="de-DE" dirty="0" err="1">
                <a:ea typeface="ＭＳ Ｐゴシック" pitchFamily="34" charset="-128"/>
              </a:rPr>
              <a:t>maux</a:t>
            </a:r>
            <a:r>
              <a:rPr lang="de-CH" altLang="de-DE" dirty="0">
                <a:ea typeface="ＭＳ Ｐゴシック" pitchFamily="34" charset="-128"/>
              </a:rPr>
              <a:t>)</a:t>
            </a:r>
          </a:p>
          <a:p>
            <a:pPr marL="0" indent="0">
              <a:defRPr/>
            </a:pPr>
            <a:endParaRPr lang="de-CH" altLang="de-DE" dirty="0">
              <a:ea typeface="ＭＳ Ｐゴシック" pitchFamily="34" charset="-128"/>
            </a:endParaRPr>
          </a:p>
          <a:p>
            <a:pPr marL="0" indent="0">
              <a:buFontTx/>
              <a:buNone/>
              <a:defRPr/>
            </a:pPr>
            <a:r>
              <a:rPr lang="de-CH" altLang="de-DE" dirty="0">
                <a:ea typeface="ＭＳ Ｐゴシック" pitchFamily="34" charset="-128"/>
              </a:rPr>
              <a:t>La </a:t>
            </a:r>
            <a:r>
              <a:rPr lang="de-CH" altLang="de-DE" dirty="0" err="1">
                <a:ea typeface="ＭＳ Ｐゴシック" pitchFamily="34" charset="-128"/>
              </a:rPr>
              <a:t>consommation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fr-CH" altLang="de-DE" dirty="0">
                <a:ea typeface="ＭＳ Ｐゴシック" pitchFamily="34" charset="-128"/>
              </a:rPr>
              <a:t>d’e-cigarettes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peut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causer</a:t>
            </a:r>
            <a:r>
              <a:rPr lang="de-CH" altLang="de-DE" dirty="0">
                <a:ea typeface="ＭＳ Ｐゴシック" pitchFamily="34" charset="-128"/>
              </a:rPr>
              <a:t> des </a:t>
            </a:r>
            <a:r>
              <a:rPr lang="de-CH" altLang="de-DE" dirty="0" err="1">
                <a:ea typeface="ＭＳ Ｐゴシック" pitchFamily="34" charset="-128"/>
              </a:rPr>
              <a:t>dommages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aux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poumons</a:t>
            </a:r>
            <a:r>
              <a:rPr lang="de-CH" altLang="de-DE" dirty="0">
                <a:ea typeface="ＭＳ Ｐゴシック" pitchFamily="34" charset="-128"/>
              </a:rPr>
              <a:t> et </a:t>
            </a:r>
            <a:r>
              <a:rPr lang="de-CH" altLang="de-DE" dirty="0" err="1">
                <a:ea typeface="ＭＳ Ｐゴシック" pitchFamily="34" charset="-128"/>
              </a:rPr>
              <a:t>aux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voies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respiratoires</a:t>
            </a:r>
            <a:r>
              <a:rPr lang="de-CH" altLang="de-DE" dirty="0">
                <a:ea typeface="ＭＳ Ｐゴシック" pitchFamily="34" charset="-128"/>
              </a:rPr>
              <a:t>. </a:t>
            </a:r>
          </a:p>
        </p:txBody>
      </p:sp>
      <p:sp>
        <p:nvSpPr>
          <p:cNvPr id="17411" name="Rectangle 6"/>
          <p:cNvSpPr txBox="1">
            <a:spLocks noChangeArrowheads="1"/>
          </p:cNvSpPr>
          <p:nvPr/>
        </p:nvSpPr>
        <p:spPr bwMode="auto">
          <a:xfrm>
            <a:off x="684213" y="620713"/>
            <a:ext cx="66944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de-CH" altLang="de-DE" b="0">
                <a:solidFill>
                  <a:srgbClr val="00B050"/>
                </a:solidFill>
                <a:latin typeface="Arial" pitchFamily="34" charset="0"/>
              </a:rPr>
              <a:t>E-cigarette: néfastes pour la santé</a:t>
            </a:r>
            <a:r>
              <a:rPr lang="de-CH" altLang="de-DE" b="0">
                <a:solidFill>
                  <a:srgbClr val="009C45"/>
                </a:solidFill>
                <a:latin typeface="Arial" pitchFamily="34" charset="0"/>
              </a:rPr>
              <a:t>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id="{BE7D1230-4C17-4779-9273-CE7D070D4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60375"/>
            <a:ext cx="6981825" cy="609600"/>
          </a:xfrm>
        </p:spPr>
        <p:txBody>
          <a:bodyPr/>
          <a:lstStyle/>
          <a:p>
            <a:pPr>
              <a:defRPr/>
            </a:pPr>
            <a:r>
              <a:rPr lang="de-CH" altLang="de-DE" dirty="0" err="1">
                <a:ea typeface="ＭＳ Ｐゴシック" pitchFamily="34" charset="-128"/>
              </a:rPr>
              <a:t>L’e-cigarette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peut</a:t>
            </a:r>
            <a:r>
              <a:rPr lang="de-CH" altLang="de-DE" dirty="0">
                <a:ea typeface="ＭＳ Ｐゴシック" pitchFamily="34" charset="-128"/>
              </a:rPr>
              <a:t>-elle </a:t>
            </a:r>
            <a:r>
              <a:rPr lang="de-CH" altLang="de-DE" dirty="0" err="1">
                <a:ea typeface="ＭＳ Ｐゴシック" pitchFamily="34" charset="-128"/>
              </a:rPr>
              <a:t>induire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une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dépendance</a:t>
            </a:r>
            <a:r>
              <a:rPr lang="de-CH" altLang="de-DE" dirty="0">
                <a:ea typeface="ＭＳ Ｐゴシック" pitchFamily="34" charset="-128"/>
              </a:rPr>
              <a:t>?</a:t>
            </a:r>
          </a:p>
        </p:txBody>
      </p:sp>
      <p:sp>
        <p:nvSpPr>
          <p:cNvPr id="15363" name="Inhaltsplatzhalter 2">
            <a:extLst>
              <a:ext uri="{FF2B5EF4-FFF2-40B4-BE49-F238E27FC236}">
                <a16:creationId xmlns:a16="http://schemas.microsoft.com/office/drawing/2014/main" id="{B74778AA-82CF-40C8-9968-D3168A2CE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CH" altLang="de-DE" dirty="0">
                <a:ea typeface="ＭＳ Ｐゴシック" pitchFamily="34" charset="-128"/>
              </a:rPr>
              <a:t>Le </a:t>
            </a:r>
            <a:r>
              <a:rPr lang="de-CH" altLang="de-DE" dirty="0" err="1">
                <a:ea typeface="ＭＳ Ｐゴシック" pitchFamily="34" charset="-128"/>
              </a:rPr>
              <a:t>consommateur</a:t>
            </a:r>
            <a:r>
              <a:rPr lang="de-CH" altLang="de-DE" dirty="0">
                <a:ea typeface="ＭＳ Ｐゴシック" pitchFamily="34" charset="-128"/>
              </a:rPr>
              <a:t> ne </a:t>
            </a:r>
            <a:r>
              <a:rPr lang="de-CH" altLang="de-DE" dirty="0" err="1">
                <a:ea typeface="ＭＳ Ｐゴシック" pitchFamily="34" charset="-128"/>
              </a:rPr>
              <a:t>distingue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pas</a:t>
            </a:r>
            <a:r>
              <a:rPr lang="de-CH" altLang="de-DE" dirty="0">
                <a:ea typeface="ＭＳ Ｐゴシック" pitchFamily="34" charset="-128"/>
              </a:rPr>
              <a:t> si les liquides </a:t>
            </a:r>
            <a:r>
              <a:rPr lang="de-CH" altLang="de-DE" dirty="0" err="1">
                <a:ea typeface="ＭＳ Ｐゴシック" pitchFamily="34" charset="-128"/>
              </a:rPr>
              <a:t>utilisés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pour</a:t>
            </a:r>
            <a:r>
              <a:rPr lang="de-CH" altLang="de-DE" dirty="0">
                <a:ea typeface="ＭＳ Ｐゴシック" pitchFamily="34" charset="-128"/>
              </a:rPr>
              <a:t> la </a:t>
            </a:r>
            <a:r>
              <a:rPr lang="de-CH" altLang="de-DE" dirty="0" err="1">
                <a:ea typeface="ＭＳ Ｐゴシック" pitchFamily="34" charset="-128"/>
              </a:rPr>
              <a:t>cigarette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électronique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contiennent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ou</a:t>
            </a:r>
            <a:r>
              <a:rPr lang="de-CH" altLang="de-DE" dirty="0">
                <a:ea typeface="ＭＳ Ｐゴシック" pitchFamily="34" charset="-128"/>
              </a:rPr>
              <a:t> non de la </a:t>
            </a:r>
            <a:r>
              <a:rPr lang="de-CH" altLang="de-DE" dirty="0" err="1">
                <a:ea typeface="ＭＳ Ｐゴシック" pitchFamily="34" charset="-128"/>
              </a:rPr>
              <a:t>nicotine</a:t>
            </a:r>
            <a:r>
              <a:rPr lang="de-CH" altLang="de-DE" dirty="0">
                <a:ea typeface="ＭＳ Ｐゴシック" pitchFamily="34" charset="-128"/>
              </a:rPr>
              <a:t>. Neurotoxine </a:t>
            </a:r>
            <a:r>
              <a:rPr lang="de-CH" altLang="de-DE" dirty="0" err="1">
                <a:ea typeface="ＭＳ Ｐゴシック" pitchFamily="34" charset="-128"/>
              </a:rPr>
              <a:t>puissante</a:t>
            </a:r>
            <a:r>
              <a:rPr lang="de-CH" altLang="de-DE" dirty="0">
                <a:ea typeface="ＭＳ Ｐゴシック" pitchFamily="34" charset="-128"/>
              </a:rPr>
              <a:t>, la </a:t>
            </a:r>
            <a:r>
              <a:rPr lang="de-CH" altLang="de-DE" dirty="0" err="1">
                <a:ea typeface="ＭＳ Ｐゴシック" pitchFamily="34" charset="-128"/>
              </a:rPr>
              <a:t>nicotine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est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aussi</a:t>
            </a:r>
            <a:r>
              <a:rPr lang="de-CH" altLang="de-DE" dirty="0">
                <a:ea typeface="ＭＳ Ｐゴシック" pitchFamily="34" charset="-128"/>
              </a:rPr>
              <a:t> la </a:t>
            </a:r>
            <a:r>
              <a:rPr lang="de-CH" altLang="de-DE" dirty="0" err="1">
                <a:ea typeface="ＭＳ Ｐゴシック" pitchFamily="34" charset="-128"/>
              </a:rPr>
              <a:t>substance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addictive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contenue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dans</a:t>
            </a:r>
            <a:r>
              <a:rPr lang="de-CH" altLang="de-DE" dirty="0">
                <a:ea typeface="ＭＳ Ｐゴシック" pitchFamily="34" charset="-128"/>
              </a:rPr>
              <a:t> les </a:t>
            </a:r>
            <a:r>
              <a:rPr lang="de-CH" altLang="de-DE" dirty="0" err="1">
                <a:ea typeface="ＭＳ Ｐゴシック" pitchFamily="34" charset="-128"/>
              </a:rPr>
              <a:t>cigarettes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conventionnelles</a:t>
            </a:r>
            <a:r>
              <a:rPr lang="de-CH" altLang="de-DE" dirty="0">
                <a:ea typeface="ＭＳ Ｐゴシック" pitchFamily="34" charset="-128"/>
              </a:rPr>
              <a:t>.</a:t>
            </a:r>
          </a:p>
          <a:p>
            <a:pPr marL="0" indent="0">
              <a:buFontTx/>
              <a:buNone/>
              <a:defRPr/>
            </a:pPr>
            <a:endParaRPr lang="de-CH" altLang="de-DE" dirty="0">
              <a:ea typeface="ＭＳ Ｐゴシック" pitchFamily="34" charset="-128"/>
            </a:endParaRPr>
          </a:p>
          <a:p>
            <a:pPr marL="0" indent="0">
              <a:buFontTx/>
              <a:buNone/>
              <a:defRPr/>
            </a:pPr>
            <a:r>
              <a:rPr lang="de-CH" altLang="de-DE" dirty="0" err="1">
                <a:ea typeface="ＭＳ Ｐゴシック" pitchFamily="34" charset="-128"/>
              </a:rPr>
              <a:t>Or</a:t>
            </a:r>
            <a:r>
              <a:rPr lang="de-CH" altLang="de-DE" dirty="0">
                <a:ea typeface="ＭＳ Ｐゴシック" pitchFamily="34" charset="-128"/>
              </a:rPr>
              <a:t>, la </a:t>
            </a:r>
            <a:r>
              <a:rPr lang="de-CH" altLang="de-DE" dirty="0" err="1">
                <a:ea typeface="ＭＳ Ｐゴシック" pitchFamily="34" charset="-128"/>
              </a:rPr>
              <a:t>dépendance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n’est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pas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uniquement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liée</a:t>
            </a:r>
            <a:r>
              <a:rPr lang="de-CH" altLang="de-DE" dirty="0">
                <a:ea typeface="ＭＳ Ｐゴシック" pitchFamily="34" charset="-128"/>
              </a:rPr>
              <a:t> à </a:t>
            </a:r>
            <a:r>
              <a:rPr lang="de-CH" altLang="de-DE" dirty="0" err="1">
                <a:ea typeface="ＭＳ Ｐゴシック" pitchFamily="34" charset="-128"/>
              </a:rPr>
              <a:t>une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substance</a:t>
            </a:r>
            <a:r>
              <a:rPr lang="de-CH" altLang="de-DE" dirty="0">
                <a:ea typeface="ＭＳ Ｐゴシック" pitchFamily="34" charset="-128"/>
              </a:rPr>
              <a:t>, </a:t>
            </a:r>
            <a:r>
              <a:rPr lang="de-CH" altLang="de-DE" dirty="0" err="1">
                <a:ea typeface="ＭＳ Ｐゴシック" pitchFamily="34" charset="-128"/>
              </a:rPr>
              <a:t>mais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aussi</a:t>
            </a:r>
            <a:r>
              <a:rPr lang="de-CH" altLang="de-DE" dirty="0">
                <a:ea typeface="ＭＳ Ｐゴシック" pitchFamily="34" charset="-128"/>
              </a:rPr>
              <a:t> à </a:t>
            </a:r>
            <a:r>
              <a:rPr lang="de-CH" altLang="de-DE" dirty="0" err="1">
                <a:ea typeface="ＭＳ Ｐゴシック" pitchFamily="34" charset="-128"/>
              </a:rPr>
              <a:t>un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comportement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déterminé</a:t>
            </a:r>
            <a:r>
              <a:rPr lang="de-CH" altLang="de-DE" dirty="0">
                <a:ea typeface="ＭＳ Ｐゴシック" pitchFamily="34" charset="-128"/>
              </a:rPr>
              <a:t>. </a:t>
            </a:r>
            <a:r>
              <a:rPr lang="de-CH" altLang="de-DE" dirty="0" err="1">
                <a:ea typeface="ＭＳ Ｐゴシック" pitchFamily="34" charset="-128"/>
              </a:rPr>
              <a:t>Vapoter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signifie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acquérir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un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comportement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qui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correspond</a:t>
            </a:r>
            <a:r>
              <a:rPr lang="de-CH" altLang="de-DE" dirty="0">
                <a:ea typeface="ＭＳ Ｐゴシック" pitchFamily="34" charset="-128"/>
              </a:rPr>
              <a:t> au </a:t>
            </a:r>
            <a:r>
              <a:rPr lang="de-CH" altLang="de-DE" dirty="0" err="1">
                <a:ea typeface="ＭＳ Ｐゴシック" pitchFamily="34" charset="-128"/>
              </a:rPr>
              <a:t>tabagisme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conventionnel</a:t>
            </a:r>
            <a:r>
              <a:rPr lang="de-CH" altLang="de-DE" dirty="0">
                <a:ea typeface="ＭＳ Ｐゴシック" pitchFamily="34" charset="-128"/>
              </a:rPr>
              <a:t>. La </a:t>
            </a:r>
            <a:r>
              <a:rPr lang="de-CH" altLang="de-DE" dirty="0" err="1">
                <a:ea typeface="ＭＳ Ｐゴシック" pitchFamily="34" charset="-128"/>
              </a:rPr>
              <a:t>consommation</a:t>
            </a:r>
            <a:r>
              <a:rPr lang="de-CH" altLang="de-DE" dirty="0">
                <a:ea typeface="ＭＳ Ｐゴシック" pitchFamily="34" charset="-128"/>
              </a:rPr>
              <a:t> de </a:t>
            </a:r>
            <a:r>
              <a:rPr lang="de-CH" altLang="de-DE" dirty="0" err="1">
                <a:ea typeface="ＭＳ Ｐゴシック" pitchFamily="34" charset="-128"/>
              </a:rPr>
              <a:t>cigarettes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électroniques</a:t>
            </a:r>
            <a:r>
              <a:rPr lang="de-CH" altLang="de-DE" dirty="0">
                <a:ea typeface="ＭＳ Ｐゴシック" pitchFamily="34" charset="-128"/>
              </a:rPr>
              <a:t> est </a:t>
            </a:r>
            <a:r>
              <a:rPr lang="de-CH" altLang="de-DE" dirty="0" err="1">
                <a:ea typeface="ＭＳ Ｐゴシック" pitchFamily="34" charset="-128"/>
              </a:rPr>
              <a:t>donc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capable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d’induire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un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comportement</a:t>
            </a:r>
            <a:r>
              <a:rPr lang="de-CH" altLang="de-DE" dirty="0">
                <a:ea typeface="ＭＳ Ｐゴシック" pitchFamily="34" charset="-128"/>
              </a:rPr>
              <a:t> </a:t>
            </a:r>
            <a:r>
              <a:rPr lang="de-CH" altLang="de-DE" dirty="0" err="1">
                <a:ea typeface="ＭＳ Ｐゴシック" pitchFamily="34" charset="-128"/>
              </a:rPr>
              <a:t>addictif</a:t>
            </a:r>
            <a:r>
              <a:rPr lang="de-CH" altLang="de-DE" dirty="0">
                <a:ea typeface="ＭＳ Ｐゴシック" pitchFamily="34" charset="-128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>
            <a:extLst>
              <a:ext uri="{FF2B5EF4-FFF2-40B4-BE49-F238E27FC236}">
                <a16:creationId xmlns:a16="http://schemas.microsoft.com/office/drawing/2014/main" id="{4F478E20-C123-4C64-8F25-3066473BA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60375"/>
            <a:ext cx="8207375" cy="609600"/>
          </a:xfrm>
        </p:spPr>
        <p:txBody>
          <a:bodyPr/>
          <a:lstStyle/>
          <a:p>
            <a:r>
              <a:rPr lang="de-CH" altLang="de-DE">
                <a:ea typeface="ＭＳ Ｐゴシック" pitchFamily="34" charset="-128"/>
              </a:rPr>
              <a:t>L’état des connaissances sur la cigarette électronique</a:t>
            </a:r>
          </a:p>
        </p:txBody>
      </p:sp>
      <p:sp>
        <p:nvSpPr>
          <p:cNvPr id="5" name="Textfeld 5">
            <a:extLst>
              <a:ext uri="{FF2B5EF4-FFF2-40B4-BE49-F238E27FC236}">
                <a16:creationId xmlns:a16="http://schemas.microsoft.com/office/drawing/2014/main" id="{91E29A3D-98AD-4B4F-8D4D-3462FCFB0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989138"/>
            <a:ext cx="770255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CH" altLang="de-DE" sz="1800" b="0" dirty="0">
                <a:solidFill>
                  <a:schemeClr val="tx2"/>
                </a:solidFill>
                <a:latin typeface="Arial  "/>
                <a:hlinkClick r:id="rId2"/>
              </a:rPr>
              <a:t>Dossier </a:t>
            </a:r>
            <a:r>
              <a:rPr lang="de-CH" altLang="de-DE" sz="1800" b="0" dirty="0" err="1">
                <a:solidFill>
                  <a:schemeClr val="tx2"/>
                </a:solidFill>
                <a:latin typeface="Arial  "/>
                <a:hlinkClick r:id="rId2"/>
              </a:rPr>
              <a:t>fiche</a:t>
            </a:r>
            <a:r>
              <a:rPr lang="de-CH" altLang="de-DE" sz="1800" b="0" dirty="0">
                <a:solidFill>
                  <a:schemeClr val="tx2"/>
                </a:solidFill>
                <a:latin typeface="Arial  "/>
                <a:hlinkClick r:id="rId2"/>
              </a:rPr>
              <a:t> </a:t>
            </a:r>
            <a:r>
              <a:rPr lang="fr-CH" altLang="de-DE" sz="1800" b="0" dirty="0">
                <a:solidFill>
                  <a:schemeClr val="tx2"/>
                </a:solidFill>
                <a:latin typeface="Arial  "/>
                <a:hlinkClick r:id="rId2"/>
              </a:rPr>
              <a:t>d’information</a:t>
            </a:r>
            <a:r>
              <a:rPr lang="de-CH" altLang="de-DE" sz="1800" b="0" dirty="0">
                <a:solidFill>
                  <a:schemeClr val="tx2"/>
                </a:solidFill>
                <a:latin typeface="Arial  "/>
                <a:hlinkClick r:id="rId2"/>
              </a:rPr>
              <a:t> </a:t>
            </a:r>
            <a:r>
              <a:rPr lang="fr-CH" altLang="de-DE" sz="1800" b="0" dirty="0">
                <a:solidFill>
                  <a:schemeClr val="tx2"/>
                </a:solidFill>
                <a:latin typeface="Arial  "/>
                <a:hlinkClick r:id="rId2"/>
              </a:rPr>
              <a:t>d’Addiction</a:t>
            </a:r>
            <a:r>
              <a:rPr lang="de-CH" altLang="de-DE" sz="1800" b="0" dirty="0">
                <a:solidFill>
                  <a:schemeClr val="tx2"/>
                </a:solidFill>
                <a:latin typeface="Arial  "/>
                <a:hlinkClick r:id="rId2"/>
              </a:rPr>
              <a:t> Suisse: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de-CH" altLang="de-DE" sz="1800" b="0" dirty="0">
              <a:solidFill>
                <a:schemeClr val="tx2"/>
              </a:solidFill>
              <a:highlight>
                <a:srgbClr val="FFFF00"/>
              </a:highlight>
              <a:latin typeface="Arial  "/>
              <a:hlinkClick r:id="rId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CH" altLang="de-DE" sz="1400" b="0" dirty="0">
                <a:solidFill>
                  <a:schemeClr val="tx2"/>
                </a:solidFill>
                <a:latin typeface="Arial  "/>
                <a:hlinkClick r:id="rId2"/>
              </a:rPr>
              <a:t>https://shop.addictionsuisse.ch/fr/tabak-nikotin/139-320-factsheet-dossier-nikotinprodukte.html </a:t>
            </a:r>
            <a:r>
              <a:rPr lang="de-CH" altLang="de-DE" sz="1400" b="0" dirty="0">
                <a:solidFill>
                  <a:schemeClr val="tx2"/>
                </a:solidFill>
                <a:highlight>
                  <a:srgbClr val="FFFF00"/>
                </a:highlight>
                <a:latin typeface="Arial  "/>
                <a:hlinkClick r:id="rId2"/>
              </a:rPr>
              <a:t> </a:t>
            </a:r>
            <a:endParaRPr lang="de-CH" altLang="de-DE" sz="1400" b="0" dirty="0">
              <a:solidFill>
                <a:schemeClr val="tx2"/>
              </a:solidFill>
              <a:highlight>
                <a:srgbClr val="FFFF00"/>
              </a:highlight>
              <a:latin typeface="Arial  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de-CH" altLang="de-DE" dirty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de-CH" altLang="de-DE" dirty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6" name="Textfeld 6">
            <a:extLst>
              <a:ext uri="{FF2B5EF4-FFF2-40B4-BE49-F238E27FC236}">
                <a16:creationId xmlns:a16="http://schemas.microsoft.com/office/drawing/2014/main" id="{CF547110-F77E-4D86-A98E-95CFF7296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927475"/>
            <a:ext cx="7777163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CH" altLang="de-DE" sz="1800" b="0" dirty="0">
                <a:solidFill>
                  <a:schemeClr val="tx2"/>
                </a:solidFill>
                <a:latin typeface="Arial  "/>
                <a:hlinkClick r:id="rId3"/>
              </a:rPr>
              <a:t>Prise de </a:t>
            </a:r>
            <a:r>
              <a:rPr lang="de-CH" altLang="de-DE" sz="1800" b="0" dirty="0" err="1">
                <a:solidFill>
                  <a:schemeClr val="tx2"/>
                </a:solidFill>
                <a:latin typeface="Arial  "/>
                <a:hlinkClick r:id="rId3"/>
              </a:rPr>
              <a:t>position</a:t>
            </a:r>
            <a:r>
              <a:rPr lang="de-CH" altLang="de-DE" sz="1800" b="0" dirty="0">
                <a:solidFill>
                  <a:schemeClr val="tx2"/>
                </a:solidFill>
                <a:latin typeface="Arial  "/>
                <a:hlinkClick r:id="rId3"/>
              </a:rPr>
              <a:t> de la Ligue </a:t>
            </a:r>
            <a:r>
              <a:rPr lang="de-CH" altLang="de-DE" sz="1800" b="0" dirty="0" err="1">
                <a:solidFill>
                  <a:schemeClr val="tx2"/>
                </a:solidFill>
                <a:latin typeface="Arial  "/>
                <a:hlinkClick r:id="rId3"/>
              </a:rPr>
              <a:t>pulmonaire</a:t>
            </a:r>
            <a:r>
              <a:rPr lang="de-CH" altLang="de-DE" sz="1800" b="0" dirty="0">
                <a:solidFill>
                  <a:schemeClr val="tx2"/>
                </a:solidFill>
                <a:latin typeface="Arial  "/>
                <a:hlinkClick r:id="rId3"/>
              </a:rPr>
              <a:t> </a:t>
            </a:r>
            <a:r>
              <a:rPr lang="de-CH" altLang="de-DE" sz="1800" b="0" dirty="0" err="1">
                <a:solidFill>
                  <a:schemeClr val="tx2"/>
                </a:solidFill>
                <a:latin typeface="Arial  "/>
                <a:hlinkClick r:id="rId3"/>
              </a:rPr>
              <a:t>concernant</a:t>
            </a:r>
            <a:r>
              <a:rPr lang="de-CH" altLang="de-DE" sz="1800" b="0" dirty="0">
                <a:solidFill>
                  <a:schemeClr val="tx2"/>
                </a:solidFill>
                <a:latin typeface="Arial  "/>
                <a:hlinkClick r:id="rId3"/>
              </a:rPr>
              <a:t> </a:t>
            </a:r>
            <a:r>
              <a:rPr lang="de-CH" altLang="de-DE" sz="1800" b="0" dirty="0" err="1">
                <a:solidFill>
                  <a:schemeClr val="tx2"/>
                </a:solidFill>
                <a:latin typeface="Arial  "/>
                <a:hlinkClick r:id="rId3"/>
              </a:rPr>
              <a:t>les</a:t>
            </a:r>
            <a:r>
              <a:rPr lang="de-CH" altLang="de-DE" sz="1800" b="0" dirty="0">
                <a:solidFill>
                  <a:schemeClr val="tx2"/>
                </a:solidFill>
                <a:latin typeface="Arial  "/>
                <a:hlinkClick r:id="rId3"/>
              </a:rPr>
              <a:t> e-</a:t>
            </a:r>
            <a:r>
              <a:rPr lang="de-CH" altLang="de-DE" sz="1800" b="0" dirty="0" err="1">
                <a:solidFill>
                  <a:schemeClr val="tx2"/>
                </a:solidFill>
                <a:latin typeface="Arial  "/>
                <a:hlinkClick r:id="rId3"/>
              </a:rPr>
              <a:t>cigarettes</a:t>
            </a:r>
            <a:r>
              <a:rPr lang="de-CH" altLang="de-DE" sz="1800" b="0" dirty="0">
                <a:solidFill>
                  <a:schemeClr val="tx2"/>
                </a:solidFill>
                <a:latin typeface="Arial  "/>
                <a:hlinkClick r:id="rId3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de-CH" altLang="de-DE" sz="1800" b="0" dirty="0">
              <a:solidFill>
                <a:schemeClr val="tx2"/>
              </a:solidFill>
              <a:highlight>
                <a:srgbClr val="FFFF00"/>
              </a:highlight>
              <a:latin typeface="Arial  "/>
              <a:hlinkClick r:id="rId3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CH" sz="900" b="0" dirty="0">
                <a:hlinkClick r:id="rId3"/>
              </a:rPr>
              <a:t>https://www.lungenliga.ch/fileadmin/user_upload/LLS/02_HauptNavigation/01_LungeSchuetzen/Tabak_und_Nikotin/190604_E-Zigarette_A4_f.pdf</a:t>
            </a:r>
            <a:endParaRPr lang="de-CH" altLang="de-DE" sz="1800" b="0" dirty="0">
              <a:solidFill>
                <a:schemeClr val="tx2"/>
              </a:solidFill>
              <a:highlight>
                <a:srgbClr val="FFFF00"/>
              </a:highlight>
              <a:latin typeface="Arial  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de-CH" altLang="de-DE" sz="1800" b="0" dirty="0">
              <a:solidFill>
                <a:schemeClr val="tx2"/>
              </a:solidFill>
              <a:latin typeface="Arial  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äsi Vorlage de_neu">
  <a:themeElements>
    <a:clrScheme name="LLS Präsentation D Vorl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LS Präsentation D 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LS Präsentation D 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S Präsentation D 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S Präsentation D 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S Präsentation D 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S Präsentation D 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S Präsentation D 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LS Präsentation D 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LS Präsentation D 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LS Präsentation D 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LS Präsentation D 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LS Präsentation D 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LS Präsentation D 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A0FDC1EF176014E845E9F54CA3642F8" ma:contentTypeVersion="0" ma:contentTypeDescription="Ein neues Dokument erstellen." ma:contentTypeScope="" ma:versionID="145d731639aeae1d5c3e25ebc554bc9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6c4a6dd5ef775a5269b08f7de37f93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62DBF3D-E8AD-496D-BF57-C295A8770F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CACE003-6AB3-4591-9F6C-F3798E763D9A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476</Words>
  <Application>Microsoft Office PowerPoint</Application>
  <PresentationFormat>Bildschirmpräsentation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Arial  </vt:lpstr>
      <vt:lpstr>Times New Roman</vt:lpstr>
      <vt:lpstr>Verdana</vt:lpstr>
      <vt:lpstr>Präsi Vorlage de_neu</vt:lpstr>
      <vt:lpstr>E-cigarettes ou e-chichas –  une alternative «saine» à la cigarette?</vt:lpstr>
      <vt:lpstr>PowerPoint-Präsentation</vt:lpstr>
      <vt:lpstr>Qu’est-ce que l’e-cigarette? </vt:lpstr>
      <vt:lpstr>En quoi consiste une e-cigarette?</vt:lpstr>
      <vt:lpstr>PowerPoint-Präsentation</vt:lpstr>
      <vt:lpstr>PowerPoint-Präsentation</vt:lpstr>
      <vt:lpstr>L’e-cigarette peut-elle induire une dépendance?</vt:lpstr>
      <vt:lpstr>L’état des connaissances sur la cigarette électronique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Sturny Monique</dc:creator>
  <cp:lastModifiedBy>Praktikum kik AG</cp:lastModifiedBy>
  <cp:revision>193</cp:revision>
  <cp:lastPrinted>2012-04-25T09:08:58Z</cp:lastPrinted>
  <dcterms:created xsi:type="dcterms:W3CDTF">1601-01-01T00:00:00Z</dcterms:created>
  <dcterms:modified xsi:type="dcterms:W3CDTF">2022-01-21T15:30:44Z</dcterms:modified>
</cp:coreProperties>
</file>